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ucidity Condensed" charset="1" panose="00000600000000000000"/>
      <p:regular r:id="rId29"/>
    </p:embeddedFont>
    <p:embeddedFont>
      <p:font typeface="Montserrat" charset="1" panose="00000500000000000000"/>
      <p:regular r:id="rId30"/>
    </p:embeddedFont>
    <p:embeddedFont>
      <p:font typeface="Montserrat Italics" charset="1" panose="00000500000000000000"/>
      <p:regular r:id="rId31"/>
    </p:embeddedFont>
    <p:embeddedFont>
      <p:font typeface="League Spartan" charset="1" panose="00000800000000000000"/>
      <p:regular r:id="rId32"/>
    </p:embeddedFont>
    <p:embeddedFont>
      <p:font typeface="Monda" charset="1" panose="02000503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4.png" Type="http://schemas.openxmlformats.org/officeDocument/2006/relationships/image"/><Relationship Id="rId6" Target="../media/image19.png" Type="http://schemas.openxmlformats.org/officeDocument/2006/relationships/image"/><Relationship Id="rId7" Target="../media/image18.png" Type="http://schemas.openxmlformats.org/officeDocument/2006/relationships/image"/><Relationship Id="rId8" Target="../media/image34.png" Type="http://schemas.openxmlformats.org/officeDocument/2006/relationships/image"/><Relationship Id="rId9"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18.png" Type="http://schemas.openxmlformats.org/officeDocument/2006/relationships/image"/><Relationship Id="rId6" Target="../media/image20.png" Type="http://schemas.openxmlformats.org/officeDocument/2006/relationships/image"/><Relationship Id="rId7" Target="../media/image2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19.pn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5.jpeg" Type="http://schemas.openxmlformats.org/officeDocument/2006/relationships/image"/><Relationship Id="rId9" Target="../media/image3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7.jpeg" Type="http://schemas.openxmlformats.org/officeDocument/2006/relationships/image"/><Relationship Id="rId9" Target="../media/image3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8.jpeg" Type="http://schemas.openxmlformats.org/officeDocument/2006/relationships/image"/><Relationship Id="rId9" Target="../media/image3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1.png" Type="http://schemas.openxmlformats.org/officeDocument/2006/relationships/image"/><Relationship Id="rId9" Target="../media/image4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jpeg" Type="http://schemas.openxmlformats.org/officeDocument/2006/relationships/image"/><Relationship Id="rId11" Target="../media/image46.jpeg" Type="http://schemas.openxmlformats.org/officeDocument/2006/relationships/image"/><Relationship Id="rId12" Target="../media/image47.jpeg" Type="http://schemas.openxmlformats.org/officeDocument/2006/relationships/image"/><Relationship Id="rId13" Target="../media/image48.jpeg" Type="http://schemas.openxmlformats.org/officeDocument/2006/relationships/image"/><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3.jpeg" Type="http://schemas.openxmlformats.org/officeDocument/2006/relationships/image"/><Relationship Id="rId9" Target="../media/image4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jpeg" Type="http://schemas.openxmlformats.org/officeDocument/2006/relationships/image"/><Relationship Id="rId11" Target="../media/image52.jpeg" Type="http://schemas.openxmlformats.org/officeDocument/2006/relationships/image"/><Relationship Id="rId12" Target="../media/image53.jpeg" Type="http://schemas.openxmlformats.org/officeDocument/2006/relationships/image"/><Relationship Id="rId13" Target="../media/image54.jpeg" Type="http://schemas.openxmlformats.org/officeDocument/2006/relationships/image"/><Relationship Id="rId2" Target="../media/image1.jpeg" Type="http://schemas.openxmlformats.org/officeDocument/2006/relationships/image"/><Relationship Id="rId3" Target="../media/image10.jpe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9.jpeg" Type="http://schemas.openxmlformats.org/officeDocument/2006/relationships/image"/><Relationship Id="rId9" Target="../media/image5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19.pn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20.png" Type="http://schemas.openxmlformats.org/officeDocument/2006/relationships/image"/><Relationship Id="rId6" Target="../media/image11.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2.png" Type="http://schemas.openxmlformats.org/officeDocument/2006/relationships/image"/><Relationship Id="rId5" Target="../media/image19.png" Type="http://schemas.openxmlformats.org/officeDocument/2006/relationships/image"/><Relationship Id="rId6" Target="../media/image11.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0.png" Type="http://schemas.openxmlformats.org/officeDocument/2006/relationships/image"/><Relationship Id="rId8" Target="../media/image19.png" Type="http://schemas.openxmlformats.org/officeDocument/2006/relationships/image"/><Relationship Id="rId9"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8.png" Type="http://schemas.openxmlformats.org/officeDocument/2006/relationships/image"/><Relationship Id="rId8"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0.png" Type="http://schemas.openxmlformats.org/officeDocument/2006/relationships/image"/><Relationship Id="rId8" Target="../media/image18.pn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6968170">
            <a:off x="-1808143" y="5269045"/>
            <a:ext cx="4391874" cy="9079792"/>
          </a:xfrm>
          <a:custGeom>
            <a:avLst/>
            <a:gdLst/>
            <a:ahLst/>
            <a:cxnLst/>
            <a:rect r="r" b="b" t="t" l="l"/>
            <a:pathLst>
              <a:path h="9079792" w="4391874">
                <a:moveTo>
                  <a:pt x="0" y="0"/>
                </a:moveTo>
                <a:lnTo>
                  <a:pt x="4391875" y="0"/>
                </a:lnTo>
                <a:lnTo>
                  <a:pt x="4391875" y="9079792"/>
                </a:lnTo>
                <a:lnTo>
                  <a:pt x="0" y="9079792"/>
                </a:lnTo>
                <a:lnTo>
                  <a:pt x="0" y="0"/>
                </a:lnTo>
                <a:close/>
              </a:path>
            </a:pathLst>
          </a:custGeom>
          <a:blipFill>
            <a:blip r:embed="rId3"/>
            <a:stretch>
              <a:fillRect l="0" t="-32961" r="-138118" b="0"/>
            </a:stretch>
          </a:blipFill>
        </p:spPr>
      </p:sp>
      <p:sp>
        <p:nvSpPr>
          <p:cNvPr name="TextBox 4" id="4"/>
          <p:cNvSpPr txBox="true"/>
          <p:nvPr/>
        </p:nvSpPr>
        <p:spPr>
          <a:xfrm rot="0">
            <a:off x="3809106" y="2536885"/>
            <a:ext cx="10669788" cy="3425824"/>
          </a:xfrm>
          <a:prstGeom prst="rect">
            <a:avLst/>
          </a:prstGeom>
        </p:spPr>
        <p:txBody>
          <a:bodyPr anchor="t" rtlCol="false" tIns="0" lIns="0" bIns="0" rIns="0">
            <a:spAutoFit/>
          </a:bodyPr>
          <a:lstStyle/>
          <a:p>
            <a:pPr algn="ctr">
              <a:lnSpc>
                <a:spcPts val="28000"/>
              </a:lnSpc>
              <a:spcBef>
                <a:spcPct val="0"/>
              </a:spcBef>
            </a:pPr>
            <a:r>
              <a:rPr lang="en-US" sz="20000" spc="1000">
                <a:solidFill>
                  <a:srgbClr val="233359"/>
                </a:solidFill>
                <a:latin typeface="Lucidity Condensed"/>
                <a:ea typeface="Lucidity Condensed"/>
                <a:cs typeface="Lucidity Condensed"/>
                <a:sym typeface="Lucidity Condensed"/>
              </a:rPr>
              <a:t>iptek</a:t>
            </a:r>
          </a:p>
        </p:txBody>
      </p:sp>
      <p:sp>
        <p:nvSpPr>
          <p:cNvPr name="Freeform 5" id="5"/>
          <p:cNvSpPr/>
          <p:nvPr/>
        </p:nvSpPr>
        <p:spPr>
          <a:xfrm flipH="false" flipV="false" rot="-1006527">
            <a:off x="14983152" y="8233371"/>
            <a:ext cx="711449" cy="2563779"/>
          </a:xfrm>
          <a:custGeom>
            <a:avLst/>
            <a:gdLst/>
            <a:ahLst/>
            <a:cxnLst/>
            <a:rect r="r" b="b" t="t" l="l"/>
            <a:pathLst>
              <a:path h="2563779" w="711449">
                <a:moveTo>
                  <a:pt x="0" y="0"/>
                </a:moveTo>
                <a:lnTo>
                  <a:pt x="711448" y="0"/>
                </a:lnTo>
                <a:lnTo>
                  <a:pt x="711448" y="2563779"/>
                </a:lnTo>
                <a:lnTo>
                  <a:pt x="0" y="2563779"/>
                </a:lnTo>
                <a:lnTo>
                  <a:pt x="0" y="0"/>
                </a:lnTo>
                <a:close/>
              </a:path>
            </a:pathLst>
          </a:custGeom>
          <a:blipFill>
            <a:blip r:embed="rId4"/>
            <a:stretch>
              <a:fillRect l="0" t="0" r="0" b="0"/>
            </a:stretch>
          </a:blipFill>
        </p:spPr>
      </p:sp>
      <p:grpSp>
        <p:nvGrpSpPr>
          <p:cNvPr name="Group 6" id="6"/>
          <p:cNvGrpSpPr/>
          <p:nvPr/>
        </p:nvGrpSpPr>
        <p:grpSpPr>
          <a:xfrm rot="0">
            <a:off x="5794623" y="7499454"/>
            <a:ext cx="6698754" cy="209071"/>
            <a:chOff x="0" y="0"/>
            <a:chExt cx="8931672" cy="278761"/>
          </a:xfrm>
        </p:grpSpPr>
        <p:sp>
          <p:nvSpPr>
            <p:cNvPr name="Freeform 7" id="7"/>
            <p:cNvSpPr/>
            <p:nvPr/>
          </p:nvSpPr>
          <p:spPr>
            <a:xfrm flipH="false" flipV="false" rot="0">
              <a:off x="0" y="0"/>
              <a:ext cx="2708072" cy="251017"/>
            </a:xfrm>
            <a:custGeom>
              <a:avLst/>
              <a:gdLst/>
              <a:ahLst/>
              <a:cxnLst/>
              <a:rect r="r" b="b" t="t" l="l"/>
              <a:pathLst>
                <a:path h="251017" w="2708072">
                  <a:moveTo>
                    <a:pt x="0" y="0"/>
                  </a:moveTo>
                  <a:lnTo>
                    <a:pt x="2708072" y="0"/>
                  </a:lnTo>
                  <a:lnTo>
                    <a:pt x="2708072" y="251017"/>
                  </a:lnTo>
                  <a:lnTo>
                    <a:pt x="0" y="251017"/>
                  </a:lnTo>
                  <a:lnTo>
                    <a:pt x="0" y="0"/>
                  </a:lnTo>
                  <a:close/>
                </a:path>
              </a:pathLst>
            </a:custGeom>
            <a:blipFill>
              <a:blip r:embed="rId5">
                <a:extLst>
                  <a:ext uri="{96DAC541-7B7A-43D3-8B79-37D633B846F1}">
                    <asvg:svgBlip xmlns:asvg="http://schemas.microsoft.com/office/drawing/2016/SVG/main" r:embed="rId6"/>
                  </a:ext>
                </a:extLst>
              </a:blip>
              <a:stretch>
                <a:fillRect l="0" t="0" r="-146153" b="-11052"/>
              </a:stretch>
            </a:blipFill>
            <a:ln cap="sq">
              <a:noFill/>
              <a:prstDash val="solid"/>
              <a:miter/>
            </a:ln>
          </p:spPr>
        </p:sp>
        <p:sp>
          <p:nvSpPr>
            <p:cNvPr name="Freeform 8" id="8"/>
            <p:cNvSpPr/>
            <p:nvPr/>
          </p:nvSpPr>
          <p:spPr>
            <a:xfrm flipH="true" flipV="true" rot="0">
              <a:off x="2265649" y="0"/>
              <a:ext cx="6666023" cy="278761"/>
            </a:xfrm>
            <a:custGeom>
              <a:avLst/>
              <a:gdLst/>
              <a:ahLst/>
              <a:cxnLst/>
              <a:rect r="r" b="b" t="t" l="l"/>
              <a:pathLst>
                <a:path h="278761" w="6666023">
                  <a:moveTo>
                    <a:pt x="6666023" y="278761"/>
                  </a:moveTo>
                  <a:lnTo>
                    <a:pt x="0" y="278761"/>
                  </a:lnTo>
                  <a:lnTo>
                    <a:pt x="0" y="0"/>
                  </a:lnTo>
                  <a:lnTo>
                    <a:pt x="6666023" y="0"/>
                  </a:lnTo>
                  <a:lnTo>
                    <a:pt x="6666023" y="278761"/>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sp>
        <p:nvSpPr>
          <p:cNvPr name="Freeform 9" id="9"/>
          <p:cNvSpPr/>
          <p:nvPr/>
        </p:nvSpPr>
        <p:spPr>
          <a:xfrm flipH="false" flipV="true" rot="0">
            <a:off x="2119546" y="1662811"/>
            <a:ext cx="1073975" cy="896281"/>
          </a:xfrm>
          <a:custGeom>
            <a:avLst/>
            <a:gdLst/>
            <a:ahLst/>
            <a:cxnLst/>
            <a:rect r="r" b="b" t="t" l="l"/>
            <a:pathLst>
              <a:path h="896281" w="1073975">
                <a:moveTo>
                  <a:pt x="0" y="896281"/>
                </a:moveTo>
                <a:lnTo>
                  <a:pt x="1073975" y="896281"/>
                </a:lnTo>
                <a:lnTo>
                  <a:pt x="1073975" y="0"/>
                </a:lnTo>
                <a:lnTo>
                  <a:pt x="0" y="0"/>
                </a:lnTo>
                <a:lnTo>
                  <a:pt x="0" y="89628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4817430" y="6471283"/>
            <a:ext cx="1232013" cy="1028171"/>
          </a:xfrm>
          <a:custGeom>
            <a:avLst/>
            <a:gdLst/>
            <a:ahLst/>
            <a:cxnLst/>
            <a:rect r="r" b="b" t="t" l="l"/>
            <a:pathLst>
              <a:path h="1028171" w="1232013">
                <a:moveTo>
                  <a:pt x="1232013" y="0"/>
                </a:moveTo>
                <a:lnTo>
                  <a:pt x="0" y="0"/>
                </a:lnTo>
                <a:lnTo>
                  <a:pt x="0" y="1028171"/>
                </a:lnTo>
                <a:lnTo>
                  <a:pt x="1232013" y="1028171"/>
                </a:lnTo>
                <a:lnTo>
                  <a:pt x="123201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1057" y="7603989"/>
            <a:ext cx="2555477" cy="2555477"/>
          </a:xfrm>
          <a:custGeom>
            <a:avLst/>
            <a:gdLst/>
            <a:ahLst/>
            <a:cxnLst/>
            <a:rect r="r" b="b" t="t" l="l"/>
            <a:pathLst>
              <a:path h="2555477" w="2555477">
                <a:moveTo>
                  <a:pt x="0" y="0"/>
                </a:moveTo>
                <a:lnTo>
                  <a:pt x="2555477" y="0"/>
                </a:lnTo>
                <a:lnTo>
                  <a:pt x="2555477" y="2555477"/>
                </a:lnTo>
                <a:lnTo>
                  <a:pt x="0" y="25554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1654651">
            <a:off x="16949234" y="-644498"/>
            <a:ext cx="2144533" cy="4614618"/>
          </a:xfrm>
          <a:custGeom>
            <a:avLst/>
            <a:gdLst/>
            <a:ahLst/>
            <a:cxnLst/>
            <a:rect r="r" b="b" t="t" l="l"/>
            <a:pathLst>
              <a:path h="4614618" w="2144533">
                <a:moveTo>
                  <a:pt x="0" y="0"/>
                </a:moveTo>
                <a:lnTo>
                  <a:pt x="2144532" y="0"/>
                </a:lnTo>
                <a:lnTo>
                  <a:pt x="2144532" y="4614619"/>
                </a:lnTo>
                <a:lnTo>
                  <a:pt x="0" y="4614619"/>
                </a:lnTo>
                <a:lnTo>
                  <a:pt x="0" y="0"/>
                </a:lnTo>
                <a:close/>
              </a:path>
            </a:pathLst>
          </a:custGeom>
          <a:blipFill>
            <a:blip r:embed="rId11"/>
            <a:stretch>
              <a:fillRect l="-99405" t="0" r="-123365" b="0"/>
            </a:stretch>
          </a:blipFill>
        </p:spPr>
      </p:sp>
      <p:sp>
        <p:nvSpPr>
          <p:cNvPr name="TextBox 13" id="13"/>
          <p:cNvSpPr txBox="true"/>
          <p:nvPr/>
        </p:nvSpPr>
        <p:spPr>
          <a:xfrm rot="0">
            <a:off x="5522803" y="5913222"/>
            <a:ext cx="7242394" cy="1251585"/>
          </a:xfrm>
          <a:prstGeom prst="rect">
            <a:avLst/>
          </a:prstGeom>
        </p:spPr>
        <p:txBody>
          <a:bodyPr anchor="t" rtlCol="false" tIns="0" lIns="0" bIns="0" rIns="0">
            <a:spAutoFit/>
          </a:bodyPr>
          <a:lstStyle/>
          <a:p>
            <a:pPr algn="ctr">
              <a:lnSpc>
                <a:spcPts val="5040"/>
              </a:lnSpc>
            </a:pPr>
            <a:r>
              <a:rPr lang="en-US" sz="3600">
                <a:solidFill>
                  <a:srgbClr val="000000"/>
                </a:solidFill>
                <a:latin typeface="Montserrat"/>
                <a:ea typeface="Montserrat"/>
                <a:cs typeface="Montserrat"/>
                <a:sym typeface="Montserrat"/>
              </a:rPr>
              <a:t>Ilmu Pengetahuan dan Teknologi</a:t>
            </a:r>
          </a:p>
        </p:txBody>
      </p:sp>
      <p:sp>
        <p:nvSpPr>
          <p:cNvPr name="Freeform 14" id="14"/>
          <p:cNvSpPr/>
          <p:nvPr/>
        </p:nvSpPr>
        <p:spPr>
          <a:xfrm flipH="false" flipV="false" rot="0">
            <a:off x="15161671" y="7603989"/>
            <a:ext cx="3126329" cy="2683011"/>
          </a:xfrm>
          <a:custGeom>
            <a:avLst/>
            <a:gdLst/>
            <a:ahLst/>
            <a:cxnLst/>
            <a:rect r="r" b="b" t="t" l="l"/>
            <a:pathLst>
              <a:path h="2683011" w="3126329">
                <a:moveTo>
                  <a:pt x="0" y="0"/>
                </a:moveTo>
                <a:lnTo>
                  <a:pt x="3126329" y="0"/>
                </a:lnTo>
                <a:lnTo>
                  <a:pt x="3126329" y="2683011"/>
                </a:lnTo>
                <a:lnTo>
                  <a:pt x="0" y="2683011"/>
                </a:lnTo>
                <a:lnTo>
                  <a:pt x="0" y="0"/>
                </a:lnTo>
                <a:close/>
              </a:path>
            </a:pathLst>
          </a:custGeom>
          <a:blipFill>
            <a:blip r:embed="rId12"/>
            <a:stretch>
              <a:fillRect l="0" t="-2893" r="0" b="-2893"/>
            </a:stretch>
          </a:blipFill>
        </p:spPr>
      </p:sp>
      <p:sp>
        <p:nvSpPr>
          <p:cNvPr name="Freeform 15" id="15"/>
          <p:cNvSpPr/>
          <p:nvPr/>
        </p:nvSpPr>
        <p:spPr>
          <a:xfrm flipH="false" flipV="false" rot="-9279609">
            <a:off x="-2655868" y="-3411147"/>
            <a:ext cx="4391874" cy="9079792"/>
          </a:xfrm>
          <a:custGeom>
            <a:avLst/>
            <a:gdLst/>
            <a:ahLst/>
            <a:cxnLst/>
            <a:rect r="r" b="b" t="t" l="l"/>
            <a:pathLst>
              <a:path h="9079792" w="4391874">
                <a:moveTo>
                  <a:pt x="0" y="0"/>
                </a:moveTo>
                <a:lnTo>
                  <a:pt x="4391875" y="0"/>
                </a:lnTo>
                <a:lnTo>
                  <a:pt x="4391875" y="9079792"/>
                </a:lnTo>
                <a:lnTo>
                  <a:pt x="0" y="9079792"/>
                </a:lnTo>
                <a:lnTo>
                  <a:pt x="0" y="0"/>
                </a:lnTo>
                <a:close/>
              </a:path>
            </a:pathLst>
          </a:custGeom>
          <a:blipFill>
            <a:blip r:embed="rId3"/>
            <a:stretch>
              <a:fillRect l="0" t="-32961" r="-138118" b="0"/>
            </a:stretch>
          </a:blipFill>
        </p:spPr>
      </p:sp>
      <p:sp>
        <p:nvSpPr>
          <p:cNvPr name="Freeform 16" id="16"/>
          <p:cNvSpPr/>
          <p:nvPr/>
        </p:nvSpPr>
        <p:spPr>
          <a:xfrm flipH="false" flipV="false" rot="0">
            <a:off x="0" y="0"/>
            <a:ext cx="2445420" cy="2700765"/>
          </a:xfrm>
          <a:custGeom>
            <a:avLst/>
            <a:gdLst/>
            <a:ahLst/>
            <a:cxnLst/>
            <a:rect r="r" b="b" t="t" l="l"/>
            <a:pathLst>
              <a:path h="2700765" w="2445420">
                <a:moveTo>
                  <a:pt x="0" y="0"/>
                </a:moveTo>
                <a:lnTo>
                  <a:pt x="2445420" y="0"/>
                </a:lnTo>
                <a:lnTo>
                  <a:pt x="2445420" y="2700765"/>
                </a:lnTo>
                <a:lnTo>
                  <a:pt x="0" y="27007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7544211">
            <a:off x="15505950" y="329485"/>
            <a:ext cx="1893323" cy="2666653"/>
          </a:xfrm>
          <a:custGeom>
            <a:avLst/>
            <a:gdLst/>
            <a:ahLst/>
            <a:cxnLst/>
            <a:rect r="r" b="b" t="t" l="l"/>
            <a:pathLst>
              <a:path h="2666653" w="1893323">
                <a:moveTo>
                  <a:pt x="0" y="0"/>
                </a:moveTo>
                <a:lnTo>
                  <a:pt x="1893323" y="0"/>
                </a:lnTo>
                <a:lnTo>
                  <a:pt x="1893323" y="2666653"/>
                </a:lnTo>
                <a:lnTo>
                  <a:pt x="0" y="26666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TextBox 3" id="3"/>
          <p:cNvSpPr txBox="true"/>
          <p:nvPr/>
        </p:nvSpPr>
        <p:spPr>
          <a:xfrm rot="0">
            <a:off x="7934397" y="2907243"/>
            <a:ext cx="7147755" cy="2362200"/>
          </a:xfrm>
          <a:prstGeom prst="rect">
            <a:avLst/>
          </a:prstGeom>
        </p:spPr>
        <p:txBody>
          <a:bodyPr anchor="t" rtlCol="false" tIns="0" lIns="0" bIns="0" rIns="0">
            <a:spAutoFit/>
          </a:bodyPr>
          <a:lstStyle/>
          <a:p>
            <a:pPr algn="l">
              <a:lnSpc>
                <a:spcPts val="9000"/>
              </a:lnSpc>
            </a:pPr>
            <a:r>
              <a:rPr lang="en-US" sz="9000">
                <a:solidFill>
                  <a:srgbClr val="233359"/>
                </a:solidFill>
                <a:latin typeface="Lucidity Condensed"/>
                <a:ea typeface="Lucidity Condensed"/>
                <a:cs typeface="Lucidity Condensed"/>
                <a:sym typeface="Lucidity Condensed"/>
              </a:rPr>
              <a:t>Pola pikir dan zikir</a:t>
            </a:r>
          </a:p>
        </p:txBody>
      </p:sp>
      <p:sp>
        <p:nvSpPr>
          <p:cNvPr name="TextBox 4" id="4"/>
          <p:cNvSpPr txBox="true"/>
          <p:nvPr/>
        </p:nvSpPr>
        <p:spPr>
          <a:xfrm rot="0">
            <a:off x="7934397" y="5410611"/>
            <a:ext cx="8517621" cy="39096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Montserrat"/>
                <a:ea typeface="Montserrat"/>
                <a:cs typeface="Montserrat"/>
                <a:sym typeface="Montserrat"/>
              </a:rPr>
              <a:t>Zikir (spiritualitas) dan pikir (rasionalitas) harus seimbang.</a:t>
            </a:r>
          </a:p>
          <a:p>
            <a:pPr algn="l" marL="690881" indent="-345440" lvl="1">
              <a:lnSpc>
                <a:spcPts val="4480"/>
              </a:lnSpc>
              <a:buFont typeface="Arial"/>
              <a:buChar char="•"/>
            </a:pPr>
            <a:r>
              <a:rPr lang="en-US" sz="3200">
                <a:solidFill>
                  <a:srgbClr val="000000"/>
                </a:solidFill>
                <a:latin typeface="Montserrat"/>
                <a:ea typeface="Montserrat"/>
                <a:cs typeface="Montserrat"/>
                <a:sym typeface="Montserrat"/>
              </a:rPr>
              <a:t>Ayat-ayat dalam Alquran bisa berupa:</a:t>
            </a:r>
          </a:p>
          <a:p>
            <a:pPr algn="l" marL="690881" indent="-345440" lvl="1">
              <a:lnSpc>
                <a:spcPts val="4480"/>
              </a:lnSpc>
              <a:buAutoNum type="arabicPeriod" startAt="1"/>
            </a:pPr>
            <a:r>
              <a:rPr lang="en-US" sz="3200">
                <a:solidFill>
                  <a:srgbClr val="000000"/>
                </a:solidFill>
                <a:latin typeface="Montserrat"/>
                <a:ea typeface="Montserrat"/>
                <a:cs typeface="Montserrat"/>
                <a:sym typeface="Montserrat"/>
              </a:rPr>
              <a:t>Qauliyah – wahyu ilahi.</a:t>
            </a:r>
          </a:p>
          <a:p>
            <a:pPr algn="l" marL="690881" indent="-345440" lvl="1">
              <a:lnSpc>
                <a:spcPts val="4480"/>
              </a:lnSpc>
              <a:buAutoNum type="arabicPeriod" startAt="1"/>
            </a:pPr>
            <a:r>
              <a:rPr lang="en-US" sz="3200">
                <a:solidFill>
                  <a:srgbClr val="000000"/>
                </a:solidFill>
                <a:latin typeface="Montserrat"/>
                <a:ea typeface="Montserrat"/>
                <a:cs typeface="Montserrat"/>
                <a:sym typeface="Montserrat"/>
              </a:rPr>
              <a:t>Kauniyah – fenomena alam.</a:t>
            </a:r>
          </a:p>
          <a:p>
            <a:pPr algn="l" marL="690881" indent="-345440" lvl="1">
              <a:lnSpc>
                <a:spcPts val="4480"/>
              </a:lnSpc>
              <a:buAutoNum type="arabicPeriod" startAt="1"/>
            </a:pPr>
            <a:r>
              <a:rPr lang="en-US" sz="3200">
                <a:solidFill>
                  <a:srgbClr val="000000"/>
                </a:solidFill>
                <a:latin typeface="Montserrat"/>
                <a:ea typeface="Montserrat"/>
                <a:cs typeface="Montserrat"/>
                <a:sym typeface="Montserrat"/>
              </a:rPr>
              <a:t>Insaniyah – diri manusia.</a:t>
            </a:r>
          </a:p>
          <a:p>
            <a:pPr algn="l">
              <a:lnSpc>
                <a:spcPts val="4480"/>
              </a:lnSpc>
            </a:pPr>
          </a:p>
        </p:txBody>
      </p:sp>
      <p:sp>
        <p:nvSpPr>
          <p:cNvPr name="Freeform 5" id="5"/>
          <p:cNvSpPr/>
          <p:nvPr/>
        </p:nvSpPr>
        <p:spPr>
          <a:xfrm flipH="false" flipV="false" rot="10505553">
            <a:off x="-2510542" y="-1053928"/>
            <a:ext cx="7366348" cy="12190842"/>
          </a:xfrm>
          <a:custGeom>
            <a:avLst/>
            <a:gdLst/>
            <a:ahLst/>
            <a:cxnLst/>
            <a:rect r="r" b="b" t="t" l="l"/>
            <a:pathLst>
              <a:path h="12190842" w="7366348">
                <a:moveTo>
                  <a:pt x="0" y="0"/>
                </a:moveTo>
                <a:lnTo>
                  <a:pt x="7366348" y="0"/>
                </a:lnTo>
                <a:lnTo>
                  <a:pt x="7366348" y="12190842"/>
                </a:lnTo>
                <a:lnTo>
                  <a:pt x="0" y="12190842"/>
                </a:lnTo>
                <a:lnTo>
                  <a:pt x="0" y="0"/>
                </a:lnTo>
                <a:close/>
              </a:path>
            </a:pathLst>
          </a:custGeom>
          <a:blipFill>
            <a:blip r:embed="rId3"/>
            <a:stretch>
              <a:fillRect l="0" t="-64732" r="-138118" b="-1367"/>
            </a:stretch>
          </a:blipFill>
        </p:spPr>
      </p:sp>
      <p:sp>
        <p:nvSpPr>
          <p:cNvPr name="Freeform 6" id="6"/>
          <p:cNvSpPr/>
          <p:nvPr/>
        </p:nvSpPr>
        <p:spPr>
          <a:xfrm flipH="true" flipV="true" rot="-4058940">
            <a:off x="-1855064" y="470912"/>
            <a:ext cx="5843474" cy="2855011"/>
          </a:xfrm>
          <a:custGeom>
            <a:avLst/>
            <a:gdLst/>
            <a:ahLst/>
            <a:cxnLst/>
            <a:rect r="r" b="b" t="t" l="l"/>
            <a:pathLst>
              <a:path h="2855011" w="5843474">
                <a:moveTo>
                  <a:pt x="5843474" y="2855011"/>
                </a:moveTo>
                <a:lnTo>
                  <a:pt x="0" y="2855011"/>
                </a:lnTo>
                <a:lnTo>
                  <a:pt x="0" y="0"/>
                </a:lnTo>
                <a:lnTo>
                  <a:pt x="5843474" y="0"/>
                </a:lnTo>
                <a:lnTo>
                  <a:pt x="5843474" y="2855011"/>
                </a:lnTo>
                <a:close/>
              </a:path>
            </a:pathLst>
          </a:custGeom>
          <a:blipFill>
            <a:blip r:embed="rId4"/>
            <a:stretch>
              <a:fillRect l="-33282" t="0" r="-9891" b="0"/>
            </a:stretch>
          </a:blipFill>
        </p:spPr>
      </p:sp>
      <p:sp>
        <p:nvSpPr>
          <p:cNvPr name="Freeform 7" id="7"/>
          <p:cNvSpPr/>
          <p:nvPr/>
        </p:nvSpPr>
        <p:spPr>
          <a:xfrm flipH="false" flipV="false" rot="-597689">
            <a:off x="744404" y="3215582"/>
            <a:ext cx="5507209" cy="2069160"/>
          </a:xfrm>
          <a:custGeom>
            <a:avLst/>
            <a:gdLst/>
            <a:ahLst/>
            <a:cxnLst/>
            <a:rect r="r" b="b" t="t" l="l"/>
            <a:pathLst>
              <a:path h="2069160" w="5507209">
                <a:moveTo>
                  <a:pt x="0" y="0"/>
                </a:moveTo>
                <a:lnTo>
                  <a:pt x="5507209" y="0"/>
                </a:lnTo>
                <a:lnTo>
                  <a:pt x="5507209" y="2069160"/>
                </a:lnTo>
                <a:lnTo>
                  <a:pt x="0" y="2069160"/>
                </a:lnTo>
                <a:lnTo>
                  <a:pt x="0" y="0"/>
                </a:lnTo>
                <a:close/>
              </a:path>
            </a:pathLst>
          </a:custGeom>
          <a:blipFill>
            <a:blip r:embed="rId5"/>
            <a:stretch>
              <a:fillRect l="0" t="0" r="0" b="0"/>
            </a:stretch>
          </a:blipFill>
        </p:spPr>
      </p:sp>
      <p:sp>
        <p:nvSpPr>
          <p:cNvPr name="Freeform 8" id="8"/>
          <p:cNvSpPr/>
          <p:nvPr/>
        </p:nvSpPr>
        <p:spPr>
          <a:xfrm flipH="false" flipV="false" rot="153791">
            <a:off x="9195947" y="-485238"/>
            <a:ext cx="10088370" cy="2548849"/>
          </a:xfrm>
          <a:custGeom>
            <a:avLst/>
            <a:gdLst/>
            <a:ahLst/>
            <a:cxnLst/>
            <a:rect r="r" b="b" t="t" l="l"/>
            <a:pathLst>
              <a:path h="2548849" w="10088370">
                <a:moveTo>
                  <a:pt x="0" y="0"/>
                </a:moveTo>
                <a:lnTo>
                  <a:pt x="10088371" y="0"/>
                </a:lnTo>
                <a:lnTo>
                  <a:pt x="10088371" y="2548849"/>
                </a:lnTo>
                <a:lnTo>
                  <a:pt x="0" y="2548849"/>
                </a:lnTo>
                <a:lnTo>
                  <a:pt x="0" y="0"/>
                </a:lnTo>
                <a:close/>
              </a:path>
            </a:pathLst>
          </a:custGeom>
          <a:blipFill>
            <a:blip r:embed="rId6"/>
            <a:stretch>
              <a:fillRect l="0" t="-5093" r="-53639" b="-27929"/>
            </a:stretch>
          </a:blipFill>
        </p:spPr>
      </p:sp>
      <p:sp>
        <p:nvSpPr>
          <p:cNvPr name="Freeform 9" id="9"/>
          <p:cNvSpPr/>
          <p:nvPr/>
        </p:nvSpPr>
        <p:spPr>
          <a:xfrm flipH="false" flipV="false" rot="10673952">
            <a:off x="15696255" y="-1273152"/>
            <a:ext cx="4098480" cy="4781217"/>
          </a:xfrm>
          <a:custGeom>
            <a:avLst/>
            <a:gdLst/>
            <a:ahLst/>
            <a:cxnLst/>
            <a:rect r="r" b="b" t="t" l="l"/>
            <a:pathLst>
              <a:path h="4781217" w="4098480">
                <a:moveTo>
                  <a:pt x="0" y="0"/>
                </a:moveTo>
                <a:lnTo>
                  <a:pt x="4098480" y="0"/>
                </a:lnTo>
                <a:lnTo>
                  <a:pt x="4098480" y="4781218"/>
                </a:lnTo>
                <a:lnTo>
                  <a:pt x="0" y="4781218"/>
                </a:lnTo>
                <a:lnTo>
                  <a:pt x="0" y="0"/>
                </a:lnTo>
                <a:close/>
              </a:path>
            </a:pathLst>
          </a:custGeom>
          <a:blipFill>
            <a:blip r:embed="rId7"/>
            <a:stretch>
              <a:fillRect l="-104760" t="-21685" r="0" b="-52300"/>
            </a:stretch>
          </a:blipFill>
        </p:spPr>
      </p:sp>
      <p:sp>
        <p:nvSpPr>
          <p:cNvPr name="Freeform 10" id="10"/>
          <p:cNvSpPr/>
          <p:nvPr/>
        </p:nvSpPr>
        <p:spPr>
          <a:xfrm flipH="false" flipV="false" rot="-77121">
            <a:off x="-3421566" y="6370093"/>
            <a:ext cx="8976477" cy="4959503"/>
          </a:xfrm>
          <a:custGeom>
            <a:avLst/>
            <a:gdLst/>
            <a:ahLst/>
            <a:cxnLst/>
            <a:rect r="r" b="b" t="t" l="l"/>
            <a:pathLst>
              <a:path h="4959503" w="8976477">
                <a:moveTo>
                  <a:pt x="0" y="0"/>
                </a:moveTo>
                <a:lnTo>
                  <a:pt x="8976477" y="0"/>
                </a:lnTo>
                <a:lnTo>
                  <a:pt x="8976477" y="4959503"/>
                </a:lnTo>
                <a:lnTo>
                  <a:pt x="0" y="4959503"/>
                </a:lnTo>
                <a:lnTo>
                  <a:pt x="0" y="0"/>
                </a:lnTo>
                <a:close/>
              </a:path>
            </a:pathLst>
          </a:custGeom>
          <a:blipFill>
            <a:blip r:embed="rId8"/>
            <a:stretch>
              <a:fillRect l="0" t="0" r="0" b="0"/>
            </a:stretch>
          </a:blipFill>
        </p:spPr>
      </p:sp>
      <p:sp>
        <p:nvSpPr>
          <p:cNvPr name="Freeform 11" id="11"/>
          <p:cNvSpPr/>
          <p:nvPr/>
        </p:nvSpPr>
        <p:spPr>
          <a:xfrm flipH="false" flipV="false" rot="-2191400">
            <a:off x="5098176" y="1199108"/>
            <a:ext cx="1232013" cy="1028171"/>
          </a:xfrm>
          <a:custGeom>
            <a:avLst/>
            <a:gdLst/>
            <a:ahLst/>
            <a:cxnLst/>
            <a:rect r="r" b="b" t="t" l="l"/>
            <a:pathLst>
              <a:path h="1028171" w="1232013">
                <a:moveTo>
                  <a:pt x="0" y="0"/>
                </a:moveTo>
                <a:lnTo>
                  <a:pt x="1232013" y="0"/>
                </a:lnTo>
                <a:lnTo>
                  <a:pt x="1232013" y="1028171"/>
                </a:lnTo>
                <a:lnTo>
                  <a:pt x="0" y="10281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TextBox 3" id="3"/>
          <p:cNvSpPr txBox="true"/>
          <p:nvPr/>
        </p:nvSpPr>
        <p:spPr>
          <a:xfrm rot="0">
            <a:off x="3901472" y="2069365"/>
            <a:ext cx="12688633" cy="5791200"/>
          </a:xfrm>
          <a:prstGeom prst="rect">
            <a:avLst/>
          </a:prstGeom>
        </p:spPr>
        <p:txBody>
          <a:bodyPr anchor="t" rtlCol="false" tIns="0" lIns="0" bIns="0" rIns="0">
            <a:spAutoFit/>
          </a:bodyPr>
          <a:lstStyle/>
          <a:p>
            <a:pPr algn="ctr">
              <a:lnSpc>
                <a:spcPts val="9000"/>
              </a:lnSpc>
            </a:pPr>
            <a:r>
              <a:rPr lang="en-US" sz="9000">
                <a:solidFill>
                  <a:srgbClr val="233359"/>
                </a:solidFill>
                <a:latin typeface="Lucidity Condensed"/>
                <a:ea typeface="Lucidity Condensed"/>
                <a:cs typeface="Lucidity Condensed"/>
                <a:sym typeface="Lucidity Condensed"/>
              </a:rPr>
              <a:t>Apa peran insan kamil dalam pengembangan ilmu pengetahuan dan teknologi dalam Islam?</a:t>
            </a:r>
          </a:p>
          <a:p>
            <a:pPr algn="ctr">
              <a:lnSpc>
                <a:spcPts val="9000"/>
              </a:lnSpc>
            </a:pPr>
          </a:p>
        </p:txBody>
      </p:sp>
      <p:sp>
        <p:nvSpPr>
          <p:cNvPr name="Freeform 4" id="4"/>
          <p:cNvSpPr/>
          <p:nvPr/>
        </p:nvSpPr>
        <p:spPr>
          <a:xfrm flipH="false" flipV="false" rot="10518535">
            <a:off x="-1724521" y="2272751"/>
            <a:ext cx="4161518" cy="8603552"/>
          </a:xfrm>
          <a:custGeom>
            <a:avLst/>
            <a:gdLst/>
            <a:ahLst/>
            <a:cxnLst/>
            <a:rect r="r" b="b" t="t" l="l"/>
            <a:pathLst>
              <a:path h="8603552" w="4161518">
                <a:moveTo>
                  <a:pt x="0" y="0"/>
                </a:moveTo>
                <a:lnTo>
                  <a:pt x="4161519" y="0"/>
                </a:lnTo>
                <a:lnTo>
                  <a:pt x="4161519" y="8603552"/>
                </a:lnTo>
                <a:lnTo>
                  <a:pt x="0" y="8603552"/>
                </a:lnTo>
                <a:lnTo>
                  <a:pt x="0" y="0"/>
                </a:lnTo>
                <a:close/>
              </a:path>
            </a:pathLst>
          </a:custGeom>
          <a:blipFill>
            <a:blip r:embed="rId3"/>
            <a:stretch>
              <a:fillRect l="0" t="-32961" r="-138118" b="0"/>
            </a:stretch>
          </a:blipFill>
        </p:spPr>
      </p:sp>
      <p:sp>
        <p:nvSpPr>
          <p:cNvPr name="Freeform 5" id="5"/>
          <p:cNvSpPr/>
          <p:nvPr/>
        </p:nvSpPr>
        <p:spPr>
          <a:xfrm flipH="false" flipV="false" rot="-5940038">
            <a:off x="-1840355" y="5585880"/>
            <a:ext cx="7787404" cy="2047208"/>
          </a:xfrm>
          <a:custGeom>
            <a:avLst/>
            <a:gdLst/>
            <a:ahLst/>
            <a:cxnLst/>
            <a:rect r="r" b="b" t="t" l="l"/>
            <a:pathLst>
              <a:path h="2047208" w="7787404">
                <a:moveTo>
                  <a:pt x="0" y="0"/>
                </a:moveTo>
                <a:lnTo>
                  <a:pt x="7787404" y="0"/>
                </a:lnTo>
                <a:lnTo>
                  <a:pt x="7787404" y="2047208"/>
                </a:lnTo>
                <a:lnTo>
                  <a:pt x="0" y="2047208"/>
                </a:lnTo>
                <a:lnTo>
                  <a:pt x="0" y="0"/>
                </a:lnTo>
                <a:close/>
              </a:path>
            </a:pathLst>
          </a:custGeom>
          <a:blipFill>
            <a:blip r:embed="rId4"/>
            <a:stretch>
              <a:fillRect l="-7211" t="0" r="-33818" b="-17351"/>
            </a:stretch>
          </a:blipFill>
        </p:spPr>
      </p:sp>
      <p:sp>
        <p:nvSpPr>
          <p:cNvPr name="Freeform 6" id="6"/>
          <p:cNvSpPr/>
          <p:nvPr/>
        </p:nvSpPr>
        <p:spPr>
          <a:xfrm flipH="false" flipV="false" rot="4519909">
            <a:off x="-1760327" y="-1957307"/>
            <a:ext cx="5720939" cy="5972015"/>
          </a:xfrm>
          <a:custGeom>
            <a:avLst/>
            <a:gdLst/>
            <a:ahLst/>
            <a:cxnLst/>
            <a:rect r="r" b="b" t="t" l="l"/>
            <a:pathLst>
              <a:path h="5972015" w="5720939">
                <a:moveTo>
                  <a:pt x="0" y="0"/>
                </a:moveTo>
                <a:lnTo>
                  <a:pt x="5720939" y="0"/>
                </a:lnTo>
                <a:lnTo>
                  <a:pt x="5720939" y="5972014"/>
                </a:lnTo>
                <a:lnTo>
                  <a:pt x="0" y="5972014"/>
                </a:lnTo>
                <a:lnTo>
                  <a:pt x="0" y="0"/>
                </a:lnTo>
                <a:close/>
              </a:path>
            </a:pathLst>
          </a:custGeom>
          <a:blipFill>
            <a:blip r:embed="rId5"/>
            <a:stretch>
              <a:fillRect l="-5310" t="0" r="0" b="0"/>
            </a:stretch>
          </a:blipFill>
        </p:spPr>
      </p:sp>
      <p:sp>
        <p:nvSpPr>
          <p:cNvPr name="Freeform 7" id="7"/>
          <p:cNvSpPr/>
          <p:nvPr/>
        </p:nvSpPr>
        <p:spPr>
          <a:xfrm flipH="true" flipV="true" rot="5643335">
            <a:off x="15252291" y="7110447"/>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6"/>
            <a:stretch>
              <a:fillRect l="-61959" t="-48319" r="0" b="0"/>
            </a:stretch>
          </a:blipFill>
        </p:spPr>
      </p:sp>
      <p:sp>
        <p:nvSpPr>
          <p:cNvPr name="Freeform 8" id="8"/>
          <p:cNvSpPr/>
          <p:nvPr/>
        </p:nvSpPr>
        <p:spPr>
          <a:xfrm flipH="true" flipV="false" rot="-4547760">
            <a:off x="15126240" y="8854503"/>
            <a:ext cx="4789664" cy="1704817"/>
          </a:xfrm>
          <a:custGeom>
            <a:avLst/>
            <a:gdLst/>
            <a:ahLst/>
            <a:cxnLst/>
            <a:rect r="r" b="b" t="t" l="l"/>
            <a:pathLst>
              <a:path h="1704817" w="4789664">
                <a:moveTo>
                  <a:pt x="4789664" y="0"/>
                </a:moveTo>
                <a:lnTo>
                  <a:pt x="0" y="0"/>
                </a:lnTo>
                <a:lnTo>
                  <a:pt x="0" y="1704817"/>
                </a:lnTo>
                <a:lnTo>
                  <a:pt x="4789664" y="1704817"/>
                </a:lnTo>
                <a:lnTo>
                  <a:pt x="4789664" y="0"/>
                </a:lnTo>
                <a:close/>
              </a:path>
            </a:pathLst>
          </a:custGeom>
          <a:blipFill>
            <a:blip r:embed="rId4"/>
            <a:stretch>
              <a:fillRect l="0" t="-5580" r="-144124" b="-44453"/>
            </a:stretch>
          </a:blipFill>
        </p:spPr>
      </p:sp>
      <p:sp>
        <p:nvSpPr>
          <p:cNvPr name="Freeform 9" id="9"/>
          <p:cNvSpPr/>
          <p:nvPr/>
        </p:nvSpPr>
        <p:spPr>
          <a:xfrm flipH="false" flipV="false" rot="0">
            <a:off x="1100143" y="4573170"/>
            <a:ext cx="3091673" cy="4685130"/>
          </a:xfrm>
          <a:custGeom>
            <a:avLst/>
            <a:gdLst/>
            <a:ahLst/>
            <a:cxnLst/>
            <a:rect r="r" b="b" t="t" l="l"/>
            <a:pathLst>
              <a:path h="4685130" w="3091673">
                <a:moveTo>
                  <a:pt x="0" y="0"/>
                </a:moveTo>
                <a:lnTo>
                  <a:pt x="3091673" y="0"/>
                </a:lnTo>
                <a:lnTo>
                  <a:pt x="3091673" y="4685130"/>
                </a:lnTo>
                <a:lnTo>
                  <a:pt x="0" y="4685130"/>
                </a:lnTo>
                <a:lnTo>
                  <a:pt x="0" y="0"/>
                </a:lnTo>
                <a:close/>
              </a:path>
            </a:pathLst>
          </a:custGeom>
          <a:blipFill>
            <a:blip r:embed="rId7"/>
            <a:stretch>
              <a:fillRect l="0" t="0" r="0" b="0"/>
            </a:stretch>
          </a:blipFill>
        </p:spPr>
      </p:sp>
      <p:sp>
        <p:nvSpPr>
          <p:cNvPr name="Freeform 10" id="10"/>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3"/>
            <a:stretch>
              <a:fillRect l="0" t="-49268" r="-138118" b="-49475"/>
            </a:stretch>
          </a:blipFill>
        </p:spPr>
      </p:sp>
      <p:sp>
        <p:nvSpPr>
          <p:cNvPr name="Freeform 11" id="11"/>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TextBox 3" id="3"/>
          <p:cNvSpPr txBox="true"/>
          <p:nvPr/>
        </p:nvSpPr>
        <p:spPr>
          <a:xfrm rot="0">
            <a:off x="2060455" y="3522399"/>
            <a:ext cx="10803487" cy="2453005"/>
          </a:xfrm>
          <a:prstGeom prst="rect">
            <a:avLst/>
          </a:prstGeom>
        </p:spPr>
        <p:txBody>
          <a:bodyPr anchor="t" rtlCol="false" tIns="0" lIns="0" bIns="0" rIns="0">
            <a:spAutoFit/>
          </a:bodyPr>
          <a:lstStyle/>
          <a:p>
            <a:pPr algn="l">
              <a:lnSpc>
                <a:spcPts val="3919"/>
              </a:lnSpc>
            </a:pPr>
            <a:r>
              <a:rPr lang="en-US" sz="2799">
                <a:solidFill>
                  <a:srgbClr val="000000"/>
                </a:solidFill>
                <a:latin typeface="Montserrat"/>
                <a:ea typeface="Montserrat"/>
                <a:cs typeface="Montserrat"/>
                <a:sym typeface="Montserrat"/>
              </a:rPr>
              <a:t>Insan kamil adalah manusia sempurna yang menjadi cerminan keindahan dan kesempurnaan ciptaan Allah, mampu menyelaraskan zikir dan pikir, iman dan ilmu, serta menjalankan peran sebagai hamba dan khalifah di bumi—contoh idealnya adalah Nabi Muhammad SAW.</a:t>
            </a:r>
          </a:p>
        </p:txBody>
      </p:sp>
      <p:sp>
        <p:nvSpPr>
          <p:cNvPr name="Freeform 4" id="4"/>
          <p:cNvSpPr/>
          <p:nvPr/>
        </p:nvSpPr>
        <p:spPr>
          <a:xfrm flipH="false" flipV="false" rot="-353974">
            <a:off x="15574158" y="-1290026"/>
            <a:ext cx="5865067" cy="12125480"/>
          </a:xfrm>
          <a:custGeom>
            <a:avLst/>
            <a:gdLst/>
            <a:ahLst/>
            <a:cxnLst/>
            <a:rect r="r" b="b" t="t" l="l"/>
            <a:pathLst>
              <a:path h="12125480" w="5865067">
                <a:moveTo>
                  <a:pt x="0" y="0"/>
                </a:moveTo>
                <a:lnTo>
                  <a:pt x="5865067" y="0"/>
                </a:lnTo>
                <a:lnTo>
                  <a:pt x="5865067" y="12125480"/>
                </a:lnTo>
                <a:lnTo>
                  <a:pt x="0" y="12125480"/>
                </a:lnTo>
                <a:lnTo>
                  <a:pt x="0" y="0"/>
                </a:lnTo>
                <a:close/>
              </a:path>
            </a:pathLst>
          </a:custGeom>
          <a:blipFill>
            <a:blip r:embed="rId3"/>
            <a:stretch>
              <a:fillRect l="0" t="-32961" r="-138118" b="0"/>
            </a:stretch>
          </a:blipFill>
        </p:spPr>
      </p:sp>
      <p:sp>
        <p:nvSpPr>
          <p:cNvPr name="TextBox 5" id="5"/>
          <p:cNvSpPr txBox="true"/>
          <p:nvPr/>
        </p:nvSpPr>
        <p:spPr>
          <a:xfrm rot="0">
            <a:off x="2060455" y="2131821"/>
            <a:ext cx="10803487" cy="1079501"/>
          </a:xfrm>
          <a:prstGeom prst="rect">
            <a:avLst/>
          </a:prstGeom>
        </p:spPr>
        <p:txBody>
          <a:bodyPr anchor="t" rtlCol="false" tIns="0" lIns="0" bIns="0" rIns="0">
            <a:spAutoFit/>
          </a:bodyPr>
          <a:lstStyle/>
          <a:p>
            <a:pPr algn="l">
              <a:lnSpc>
                <a:spcPts val="8000"/>
              </a:lnSpc>
            </a:pPr>
            <a:r>
              <a:rPr lang="en-US" sz="8000">
                <a:solidFill>
                  <a:srgbClr val="233359"/>
                </a:solidFill>
                <a:latin typeface="Lucidity Condensed"/>
                <a:ea typeface="Lucidity Condensed"/>
                <a:cs typeface="Lucidity Condensed"/>
                <a:sym typeface="Lucidity Condensed"/>
              </a:rPr>
              <a:t>Pengertian</a:t>
            </a:r>
          </a:p>
        </p:txBody>
      </p:sp>
      <p:sp>
        <p:nvSpPr>
          <p:cNvPr name="Freeform 6" id="6"/>
          <p:cNvSpPr/>
          <p:nvPr/>
        </p:nvSpPr>
        <p:spPr>
          <a:xfrm flipH="false" flipV="true" rot="5109788">
            <a:off x="10235456" y="1247741"/>
            <a:ext cx="9732665" cy="3365132"/>
          </a:xfrm>
          <a:custGeom>
            <a:avLst/>
            <a:gdLst/>
            <a:ahLst/>
            <a:cxnLst/>
            <a:rect r="r" b="b" t="t" l="l"/>
            <a:pathLst>
              <a:path h="3365132" w="9732665">
                <a:moveTo>
                  <a:pt x="0" y="3365132"/>
                </a:moveTo>
                <a:lnTo>
                  <a:pt x="9732665" y="3365132"/>
                </a:lnTo>
                <a:lnTo>
                  <a:pt x="9732665" y="0"/>
                </a:lnTo>
                <a:lnTo>
                  <a:pt x="0" y="0"/>
                </a:lnTo>
                <a:lnTo>
                  <a:pt x="0" y="3365132"/>
                </a:lnTo>
                <a:close/>
              </a:path>
            </a:pathLst>
          </a:custGeom>
          <a:blipFill>
            <a:blip r:embed="rId4"/>
            <a:stretch>
              <a:fillRect l="-660" t="0" r="-660" b="0"/>
            </a:stretch>
          </a:blipFill>
        </p:spPr>
      </p:sp>
      <p:sp>
        <p:nvSpPr>
          <p:cNvPr name="Freeform 7" id="7"/>
          <p:cNvSpPr/>
          <p:nvPr/>
        </p:nvSpPr>
        <p:spPr>
          <a:xfrm flipH="true" flipV="false" rot="-4506908">
            <a:off x="14086686" y="6532230"/>
            <a:ext cx="4693203" cy="2366041"/>
          </a:xfrm>
          <a:custGeom>
            <a:avLst/>
            <a:gdLst/>
            <a:ahLst/>
            <a:cxnLst/>
            <a:rect r="r" b="b" t="t" l="l"/>
            <a:pathLst>
              <a:path h="2366041" w="4693203">
                <a:moveTo>
                  <a:pt x="4693203" y="0"/>
                </a:moveTo>
                <a:lnTo>
                  <a:pt x="0" y="0"/>
                </a:lnTo>
                <a:lnTo>
                  <a:pt x="0" y="2366040"/>
                </a:lnTo>
                <a:lnTo>
                  <a:pt x="4693203" y="2366040"/>
                </a:lnTo>
                <a:lnTo>
                  <a:pt x="4693203" y="0"/>
                </a:lnTo>
                <a:close/>
              </a:path>
            </a:pathLst>
          </a:custGeom>
          <a:blipFill>
            <a:blip r:embed="rId5"/>
            <a:stretch>
              <a:fillRect l="-27148" t="-5580" r="-218625" b="-44453"/>
            </a:stretch>
          </a:blipFill>
        </p:spPr>
      </p:sp>
      <p:sp>
        <p:nvSpPr>
          <p:cNvPr name="Freeform 8" id="8"/>
          <p:cNvSpPr/>
          <p:nvPr/>
        </p:nvSpPr>
        <p:spPr>
          <a:xfrm flipH="false" flipV="false" rot="0">
            <a:off x="13758119" y="2254221"/>
            <a:ext cx="3739573" cy="5666960"/>
          </a:xfrm>
          <a:custGeom>
            <a:avLst/>
            <a:gdLst/>
            <a:ahLst/>
            <a:cxnLst/>
            <a:rect r="r" b="b" t="t" l="l"/>
            <a:pathLst>
              <a:path h="5666960" w="3739573">
                <a:moveTo>
                  <a:pt x="0" y="0"/>
                </a:moveTo>
                <a:lnTo>
                  <a:pt x="3739573" y="0"/>
                </a:lnTo>
                <a:lnTo>
                  <a:pt x="3739573" y="5666961"/>
                </a:lnTo>
                <a:lnTo>
                  <a:pt x="0" y="5666961"/>
                </a:lnTo>
                <a:lnTo>
                  <a:pt x="0" y="0"/>
                </a:lnTo>
                <a:close/>
              </a:path>
            </a:pathLst>
          </a:custGeom>
          <a:blipFill>
            <a:blip r:embed="rId6"/>
            <a:stretch>
              <a:fillRect l="0" t="0" r="0" b="0"/>
            </a:stretch>
          </a:blipFill>
        </p:spPr>
      </p:sp>
      <p:sp>
        <p:nvSpPr>
          <p:cNvPr name="Freeform 9" id="9"/>
          <p:cNvSpPr/>
          <p:nvPr/>
        </p:nvSpPr>
        <p:spPr>
          <a:xfrm flipH="true" flipV="false" rot="-380851">
            <a:off x="12473045" y="2314375"/>
            <a:ext cx="1232013" cy="1028171"/>
          </a:xfrm>
          <a:custGeom>
            <a:avLst/>
            <a:gdLst/>
            <a:ahLst/>
            <a:cxnLst/>
            <a:rect r="r" b="b" t="t" l="l"/>
            <a:pathLst>
              <a:path h="1028171" w="1232013">
                <a:moveTo>
                  <a:pt x="1232013" y="0"/>
                </a:moveTo>
                <a:lnTo>
                  <a:pt x="0" y="0"/>
                </a:lnTo>
                <a:lnTo>
                  <a:pt x="0" y="1028171"/>
                </a:lnTo>
                <a:lnTo>
                  <a:pt x="1232013" y="1028171"/>
                </a:lnTo>
                <a:lnTo>
                  <a:pt x="123201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4235400">
            <a:off x="13280241" y="7770694"/>
            <a:ext cx="4038903" cy="4683364"/>
          </a:xfrm>
          <a:custGeom>
            <a:avLst/>
            <a:gdLst/>
            <a:ahLst/>
            <a:cxnLst/>
            <a:rect r="r" b="b" t="t" l="l"/>
            <a:pathLst>
              <a:path h="4683364" w="4038903">
                <a:moveTo>
                  <a:pt x="0" y="0"/>
                </a:moveTo>
                <a:lnTo>
                  <a:pt x="4038903" y="0"/>
                </a:lnTo>
                <a:lnTo>
                  <a:pt x="4038903" y="4683364"/>
                </a:lnTo>
                <a:lnTo>
                  <a:pt x="0" y="4683364"/>
                </a:lnTo>
                <a:lnTo>
                  <a:pt x="0" y="0"/>
                </a:lnTo>
                <a:close/>
              </a:path>
            </a:pathLst>
          </a:custGeom>
          <a:blipFill>
            <a:blip r:embed="rId9"/>
            <a:stretch>
              <a:fillRect l="-49167" t="0" r="0" b="-2751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44656" y="-1290074"/>
            <a:ext cx="19447576" cy="11577074"/>
          </a:xfrm>
          <a:custGeom>
            <a:avLst/>
            <a:gdLst/>
            <a:ahLst/>
            <a:cxnLst/>
            <a:rect r="r" b="b" t="t" l="l"/>
            <a:pathLst>
              <a:path h="11577074" w="19447576">
                <a:moveTo>
                  <a:pt x="0" y="0"/>
                </a:moveTo>
                <a:lnTo>
                  <a:pt x="19447577" y="0"/>
                </a:lnTo>
                <a:lnTo>
                  <a:pt x="19447577" y="11577074"/>
                </a:lnTo>
                <a:lnTo>
                  <a:pt x="0" y="11577074"/>
                </a:lnTo>
                <a:lnTo>
                  <a:pt x="0" y="0"/>
                </a:lnTo>
                <a:close/>
              </a:path>
            </a:pathLst>
          </a:custGeom>
          <a:blipFill>
            <a:blip r:embed="rId3"/>
            <a:stretch>
              <a:fillRect l="0" t="-5994" r="0" b="-5994"/>
            </a:stretch>
          </a:blipFill>
        </p:spPr>
      </p:sp>
      <p:sp>
        <p:nvSpPr>
          <p:cNvPr name="TextBox 4" id="4"/>
          <p:cNvSpPr txBox="true"/>
          <p:nvPr/>
        </p:nvSpPr>
        <p:spPr>
          <a:xfrm rot="0">
            <a:off x="1843990" y="3259927"/>
            <a:ext cx="15415310" cy="4221074"/>
          </a:xfrm>
          <a:prstGeom prst="rect">
            <a:avLst/>
          </a:prstGeom>
        </p:spPr>
        <p:txBody>
          <a:bodyPr anchor="t" rtlCol="false" tIns="0" lIns="0" bIns="0" rIns="0">
            <a:spAutoFit/>
          </a:bodyPr>
          <a:lstStyle/>
          <a:p>
            <a:pPr algn="ctr">
              <a:lnSpc>
                <a:spcPts val="10934"/>
              </a:lnSpc>
            </a:pPr>
            <a:r>
              <a:rPr lang="en-US" sz="10934">
                <a:solidFill>
                  <a:srgbClr val="DBDCD7"/>
                </a:solidFill>
                <a:latin typeface="Lucidity Condensed"/>
                <a:ea typeface="Lucidity Condensed"/>
                <a:cs typeface="Lucidity Condensed"/>
                <a:sym typeface="Lucidity Condensed"/>
              </a:rPr>
              <a:t>masa keemasan islam</a:t>
            </a:r>
          </a:p>
          <a:p>
            <a:pPr algn="ctr">
              <a:lnSpc>
                <a:spcPts val="10934"/>
              </a:lnSpc>
            </a:pPr>
            <a:r>
              <a:rPr lang="en-US" sz="10934">
                <a:solidFill>
                  <a:srgbClr val="DBDCD7"/>
                </a:solidFill>
                <a:latin typeface="Lucidity Condensed"/>
                <a:ea typeface="Lucidity Condensed"/>
                <a:cs typeface="Lucidity Condensed"/>
                <a:sym typeface="Lucidity Condensed"/>
              </a:rPr>
              <a:t>(The golden age)</a:t>
            </a:r>
          </a:p>
          <a:p>
            <a:pPr algn="ctr">
              <a:lnSpc>
                <a:spcPts val="10934"/>
              </a:lnSpc>
            </a:pPr>
            <a:r>
              <a:rPr lang="en-US" sz="10934">
                <a:solidFill>
                  <a:srgbClr val="DBDCD7"/>
                </a:solidFill>
                <a:latin typeface="Lucidity Condensed"/>
                <a:ea typeface="Lucidity Condensed"/>
                <a:cs typeface="Lucidity Condensed"/>
                <a:sym typeface="Lucidity Condensed"/>
              </a:rPr>
              <a:t>Dinasti Abbasyiyah</a:t>
            </a:r>
          </a:p>
        </p:txBody>
      </p:sp>
      <p:sp>
        <p:nvSpPr>
          <p:cNvPr name="Freeform 5" id="5"/>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6" id="6"/>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7" id="7"/>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9525" y="-1613670"/>
            <a:ext cx="20903190" cy="12443595"/>
          </a:xfrm>
          <a:custGeom>
            <a:avLst/>
            <a:gdLst/>
            <a:ahLst/>
            <a:cxnLst/>
            <a:rect r="r" b="b" t="t" l="l"/>
            <a:pathLst>
              <a:path h="12443595" w="20903190">
                <a:moveTo>
                  <a:pt x="0" y="0"/>
                </a:moveTo>
                <a:lnTo>
                  <a:pt x="20903190" y="0"/>
                </a:lnTo>
                <a:lnTo>
                  <a:pt x="20903190" y="12443595"/>
                </a:lnTo>
                <a:lnTo>
                  <a:pt x="0" y="12443595"/>
                </a:lnTo>
                <a:lnTo>
                  <a:pt x="0" y="0"/>
                </a:lnTo>
                <a:close/>
              </a:path>
            </a:pathLst>
          </a:custGeom>
          <a:blipFill>
            <a:blip r:embed="rId3"/>
            <a:stretch>
              <a:fillRect l="0" t="-5994" r="0" b="-5994"/>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60455" y="2131821"/>
            <a:ext cx="10803487" cy="1079501"/>
          </a:xfrm>
          <a:prstGeom prst="rect">
            <a:avLst/>
          </a:prstGeom>
        </p:spPr>
        <p:txBody>
          <a:bodyPr anchor="t" rtlCol="false" tIns="0" lIns="0" bIns="0" rIns="0">
            <a:spAutoFit/>
          </a:bodyPr>
          <a:lstStyle/>
          <a:p>
            <a:pPr algn="l">
              <a:lnSpc>
                <a:spcPts val="8000"/>
              </a:lnSpc>
            </a:pPr>
            <a:r>
              <a:rPr lang="en-US" sz="8000">
                <a:solidFill>
                  <a:srgbClr val="EDEDEE"/>
                </a:solidFill>
                <a:latin typeface="Lucidity Condensed"/>
                <a:ea typeface="Lucidity Condensed"/>
                <a:cs typeface="Lucidity Condensed"/>
                <a:sym typeface="Lucidity Condensed"/>
              </a:rPr>
              <a:t>Pengertian</a:t>
            </a:r>
          </a:p>
        </p:txBody>
      </p:sp>
      <p:sp>
        <p:nvSpPr>
          <p:cNvPr name="TextBox 8" id="8"/>
          <p:cNvSpPr txBox="true"/>
          <p:nvPr/>
        </p:nvSpPr>
        <p:spPr>
          <a:xfrm rot="0">
            <a:off x="2060455" y="3249421"/>
            <a:ext cx="15367028" cy="5335905"/>
          </a:xfrm>
          <a:prstGeom prst="rect">
            <a:avLst/>
          </a:prstGeom>
        </p:spPr>
        <p:txBody>
          <a:bodyPr anchor="t" rtlCol="false" tIns="0" lIns="0" bIns="0" rIns="0">
            <a:spAutoFit/>
          </a:bodyPr>
          <a:lstStyle/>
          <a:p>
            <a:pPr algn="l">
              <a:lnSpc>
                <a:spcPts val="3919"/>
              </a:lnSpc>
            </a:pPr>
            <a:r>
              <a:rPr lang="en-US" sz="2799">
                <a:solidFill>
                  <a:srgbClr val="EDEDEE"/>
                </a:solidFill>
                <a:latin typeface="Montserrat"/>
                <a:ea typeface="Montserrat"/>
                <a:cs typeface="Montserrat"/>
                <a:sym typeface="Montserrat"/>
              </a:rPr>
              <a:t>The Golden Age of Islam adalah masa kejayaan peradaban Islam yang terjadi terutama pada zaman Dinasti Abbasiyah, khususnya di kota baghdad, Iraq, pada tahun 750-1258M dari abad ke-8 hingga ke-13 M. Pada masa ini, umat Islam:</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Mengembangkan ilmu pengetahuan secara pesat (matematika, kedokteran, astronomi, kimia, dll).</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Menerjemahkan dan mengembangkan karya-karya dari Yunani, India, dan Persia.</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Melahirkan banyak ilmuwan dan pemikir besar yang karyanya mempengaruhi peradaban dunia, termasuk Eropa.</a:t>
            </a:r>
          </a:p>
          <a:p>
            <a:pPr algn="l">
              <a:lnSpc>
                <a:spcPts val="3919"/>
              </a:lnSpc>
            </a:pPr>
            <a:r>
              <a:rPr lang="en-US" sz="2799">
                <a:solidFill>
                  <a:srgbClr val="EDEDEE"/>
                </a:solidFill>
                <a:latin typeface="Montserrat"/>
                <a:ea typeface="Montserrat"/>
                <a:cs typeface="Montserrat"/>
                <a:sym typeface="Montserrat"/>
              </a:rPr>
              <a:t>🧠 Masa ini mencerminkan integrasi sempurna antara iman dan ilmu, antara wahyu dan akal, sehingga dunia Islam menjadi pusat ilmu pengetahuan global.</a:t>
            </a:r>
          </a:p>
          <a:p>
            <a:pPr algn="l">
              <a:lnSpc>
                <a:spcPts val="322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0" y="-1613670"/>
            <a:ext cx="20903190" cy="12443595"/>
          </a:xfrm>
          <a:custGeom>
            <a:avLst/>
            <a:gdLst/>
            <a:ahLst/>
            <a:cxnLst/>
            <a:rect r="r" b="b" t="t" l="l"/>
            <a:pathLst>
              <a:path h="12443595" w="20903190">
                <a:moveTo>
                  <a:pt x="0" y="0"/>
                </a:moveTo>
                <a:lnTo>
                  <a:pt x="20903190" y="0"/>
                </a:lnTo>
                <a:lnTo>
                  <a:pt x="20903190" y="12443595"/>
                </a:lnTo>
                <a:lnTo>
                  <a:pt x="0" y="12443595"/>
                </a:lnTo>
                <a:lnTo>
                  <a:pt x="0" y="0"/>
                </a:lnTo>
                <a:close/>
              </a:path>
            </a:pathLst>
          </a:custGeom>
          <a:blipFill>
            <a:blip r:embed="rId3"/>
            <a:stretch>
              <a:fillRect l="0" t="-5994" r="0" b="-5994"/>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59405" y="5299507"/>
            <a:ext cx="6884595" cy="4136542"/>
          </a:xfrm>
          <a:custGeom>
            <a:avLst/>
            <a:gdLst/>
            <a:ahLst/>
            <a:cxnLst/>
            <a:rect r="r" b="b" t="t" l="l"/>
            <a:pathLst>
              <a:path h="4136542" w="6884595">
                <a:moveTo>
                  <a:pt x="0" y="0"/>
                </a:moveTo>
                <a:lnTo>
                  <a:pt x="6884595" y="0"/>
                </a:lnTo>
                <a:lnTo>
                  <a:pt x="6884595" y="4136542"/>
                </a:lnTo>
                <a:lnTo>
                  <a:pt x="0" y="4136542"/>
                </a:lnTo>
                <a:lnTo>
                  <a:pt x="0" y="0"/>
                </a:lnTo>
                <a:close/>
              </a:path>
            </a:pathLst>
          </a:custGeom>
          <a:blipFill>
            <a:blip r:embed="rId8"/>
            <a:stretch>
              <a:fillRect l="0" t="0" r="0" b="0"/>
            </a:stretch>
          </a:blipFill>
        </p:spPr>
      </p:sp>
      <p:sp>
        <p:nvSpPr>
          <p:cNvPr name="Freeform 8" id="8"/>
          <p:cNvSpPr/>
          <p:nvPr/>
        </p:nvSpPr>
        <p:spPr>
          <a:xfrm flipH="false" flipV="false" rot="0">
            <a:off x="12212605" y="3651454"/>
            <a:ext cx="5729751" cy="5784596"/>
          </a:xfrm>
          <a:custGeom>
            <a:avLst/>
            <a:gdLst/>
            <a:ahLst/>
            <a:cxnLst/>
            <a:rect r="r" b="b" t="t" l="l"/>
            <a:pathLst>
              <a:path h="5784596" w="5729751">
                <a:moveTo>
                  <a:pt x="0" y="0"/>
                </a:moveTo>
                <a:lnTo>
                  <a:pt x="5729751" y="0"/>
                </a:lnTo>
                <a:lnTo>
                  <a:pt x="5729751" y="5784595"/>
                </a:lnTo>
                <a:lnTo>
                  <a:pt x="0" y="5784595"/>
                </a:lnTo>
                <a:lnTo>
                  <a:pt x="0" y="0"/>
                </a:lnTo>
                <a:close/>
              </a:path>
            </a:pathLst>
          </a:custGeom>
          <a:blipFill>
            <a:blip r:embed="rId9"/>
            <a:stretch>
              <a:fillRect l="0" t="-443" r="0" b="-1329"/>
            </a:stretch>
          </a:blipFill>
        </p:spPr>
      </p:sp>
      <p:sp>
        <p:nvSpPr>
          <p:cNvPr name="TextBox 9" id="9"/>
          <p:cNvSpPr txBox="true"/>
          <p:nvPr/>
        </p:nvSpPr>
        <p:spPr>
          <a:xfrm rot="0">
            <a:off x="2060455" y="1162050"/>
            <a:ext cx="10803487" cy="2089151"/>
          </a:xfrm>
          <a:prstGeom prst="rect">
            <a:avLst/>
          </a:prstGeom>
        </p:spPr>
        <p:txBody>
          <a:bodyPr anchor="t" rtlCol="false" tIns="0" lIns="0" bIns="0" rIns="0">
            <a:spAutoFit/>
          </a:bodyPr>
          <a:lstStyle/>
          <a:p>
            <a:pPr algn="l">
              <a:lnSpc>
                <a:spcPts val="8000"/>
              </a:lnSpc>
            </a:pPr>
            <a:r>
              <a:rPr lang="en-US" sz="8000">
                <a:solidFill>
                  <a:srgbClr val="EDEDEE"/>
                </a:solidFill>
                <a:latin typeface="Lucidity Condensed"/>
                <a:ea typeface="Lucidity Condensed"/>
                <a:cs typeface="Lucidity Condensed"/>
                <a:sym typeface="Lucidity Condensed"/>
              </a:rPr>
              <a:t>Pembangunan kota baghdad</a:t>
            </a:r>
          </a:p>
        </p:txBody>
      </p:sp>
      <p:sp>
        <p:nvSpPr>
          <p:cNvPr name="TextBox 10" id="10"/>
          <p:cNvSpPr txBox="true"/>
          <p:nvPr/>
        </p:nvSpPr>
        <p:spPr>
          <a:xfrm rot="0">
            <a:off x="2060455" y="3430702"/>
            <a:ext cx="15367028" cy="18688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Didirikan oleh al-Mansur di tepi Sungai Tigris.</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D</a:t>
            </a:r>
            <a:r>
              <a:rPr lang="en-US" sz="2799">
                <a:solidFill>
                  <a:srgbClr val="EDEDEE"/>
                </a:solidFill>
                <a:latin typeface="Montserrat"/>
                <a:ea typeface="Montserrat"/>
                <a:cs typeface="Montserrat"/>
                <a:sym typeface="Montserrat"/>
              </a:rPr>
              <a:t>esain bundar, tembok &amp; parit pelindung.</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Pu</a:t>
            </a:r>
            <a:r>
              <a:rPr lang="en-US" sz="2799">
                <a:solidFill>
                  <a:srgbClr val="EDEDEE"/>
                </a:solidFill>
                <a:latin typeface="Montserrat"/>
                <a:ea typeface="Montserrat"/>
                <a:cs typeface="Montserrat"/>
                <a:sym typeface="Montserrat"/>
              </a:rPr>
              <a:t>sat pemerintahan, perdagangan, &amp; budaya Islam.</a:t>
            </a:r>
          </a:p>
          <a:p>
            <a:pPr algn="l">
              <a:lnSpc>
                <a:spcPts val="322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0" y="-1613670"/>
            <a:ext cx="20903190" cy="12443595"/>
          </a:xfrm>
          <a:custGeom>
            <a:avLst/>
            <a:gdLst/>
            <a:ahLst/>
            <a:cxnLst/>
            <a:rect r="r" b="b" t="t" l="l"/>
            <a:pathLst>
              <a:path h="12443595" w="20903190">
                <a:moveTo>
                  <a:pt x="0" y="0"/>
                </a:moveTo>
                <a:lnTo>
                  <a:pt x="20903190" y="0"/>
                </a:lnTo>
                <a:lnTo>
                  <a:pt x="20903190" y="12443595"/>
                </a:lnTo>
                <a:lnTo>
                  <a:pt x="0" y="12443595"/>
                </a:lnTo>
                <a:lnTo>
                  <a:pt x="0" y="0"/>
                </a:lnTo>
                <a:close/>
              </a:path>
            </a:pathLst>
          </a:custGeom>
          <a:blipFill>
            <a:blip r:embed="rId3"/>
            <a:stretch>
              <a:fillRect l="0" t="-5994" r="0" b="-5994"/>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743969" y="4608127"/>
            <a:ext cx="7288059" cy="4858706"/>
          </a:xfrm>
          <a:custGeom>
            <a:avLst/>
            <a:gdLst/>
            <a:ahLst/>
            <a:cxnLst/>
            <a:rect r="r" b="b" t="t" l="l"/>
            <a:pathLst>
              <a:path h="4858706" w="7288059">
                <a:moveTo>
                  <a:pt x="0" y="0"/>
                </a:moveTo>
                <a:lnTo>
                  <a:pt x="7288058" y="0"/>
                </a:lnTo>
                <a:lnTo>
                  <a:pt x="7288058" y="4858706"/>
                </a:lnTo>
                <a:lnTo>
                  <a:pt x="0" y="4858706"/>
                </a:lnTo>
                <a:lnTo>
                  <a:pt x="0" y="0"/>
                </a:lnTo>
                <a:close/>
              </a:path>
            </a:pathLst>
          </a:custGeom>
          <a:blipFill>
            <a:blip r:embed="rId8"/>
            <a:stretch>
              <a:fillRect l="0" t="0" r="0" b="0"/>
            </a:stretch>
          </a:blipFill>
        </p:spPr>
      </p:sp>
      <p:sp>
        <p:nvSpPr>
          <p:cNvPr name="Freeform 8" id="8"/>
          <p:cNvSpPr/>
          <p:nvPr/>
        </p:nvSpPr>
        <p:spPr>
          <a:xfrm flipH="false" flipV="false" rot="0">
            <a:off x="1906606" y="4760676"/>
            <a:ext cx="7485556" cy="4497624"/>
          </a:xfrm>
          <a:custGeom>
            <a:avLst/>
            <a:gdLst/>
            <a:ahLst/>
            <a:cxnLst/>
            <a:rect r="r" b="b" t="t" l="l"/>
            <a:pathLst>
              <a:path h="4497624" w="7485556">
                <a:moveTo>
                  <a:pt x="0" y="0"/>
                </a:moveTo>
                <a:lnTo>
                  <a:pt x="7485556" y="0"/>
                </a:lnTo>
                <a:lnTo>
                  <a:pt x="7485556" y="4497624"/>
                </a:lnTo>
                <a:lnTo>
                  <a:pt x="0" y="4497624"/>
                </a:lnTo>
                <a:lnTo>
                  <a:pt x="0" y="0"/>
                </a:lnTo>
                <a:close/>
              </a:path>
            </a:pathLst>
          </a:custGeom>
          <a:blipFill>
            <a:blip r:embed="rId9"/>
            <a:stretch>
              <a:fillRect l="0" t="0" r="0" b="0"/>
            </a:stretch>
          </a:blipFill>
        </p:spPr>
      </p:sp>
      <p:sp>
        <p:nvSpPr>
          <p:cNvPr name="TextBox 9" id="9"/>
          <p:cNvSpPr txBox="true"/>
          <p:nvPr/>
        </p:nvSpPr>
        <p:spPr>
          <a:xfrm rot="0">
            <a:off x="2060455" y="1162050"/>
            <a:ext cx="10803487" cy="1079501"/>
          </a:xfrm>
          <a:prstGeom prst="rect">
            <a:avLst/>
          </a:prstGeom>
        </p:spPr>
        <p:txBody>
          <a:bodyPr anchor="t" rtlCol="false" tIns="0" lIns="0" bIns="0" rIns="0">
            <a:spAutoFit/>
          </a:bodyPr>
          <a:lstStyle/>
          <a:p>
            <a:pPr algn="l">
              <a:lnSpc>
                <a:spcPts val="8000"/>
              </a:lnSpc>
            </a:pPr>
            <a:r>
              <a:rPr lang="en-US" sz="8000">
                <a:solidFill>
                  <a:srgbClr val="EDEDEE"/>
                </a:solidFill>
                <a:latin typeface="Lucidity Condensed"/>
                <a:ea typeface="Lucidity Condensed"/>
                <a:cs typeface="Lucidity Condensed"/>
                <a:sym typeface="Lucidity Condensed"/>
              </a:rPr>
              <a:t>kemajuan ekonomi</a:t>
            </a:r>
          </a:p>
        </p:txBody>
      </p:sp>
      <p:sp>
        <p:nvSpPr>
          <p:cNvPr name="TextBox 10" id="10"/>
          <p:cNvSpPr txBox="true"/>
          <p:nvPr/>
        </p:nvSpPr>
        <p:spPr>
          <a:xfrm rot="0">
            <a:off x="2060455" y="2542898"/>
            <a:ext cx="15367028" cy="18688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Letak strategis di jalur perdagangan internasional.</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P</a:t>
            </a:r>
            <a:r>
              <a:rPr lang="en-US" sz="2799">
                <a:solidFill>
                  <a:srgbClr val="EDEDEE"/>
                </a:solidFill>
                <a:latin typeface="Montserrat"/>
                <a:ea typeface="Montserrat"/>
                <a:cs typeface="Montserrat"/>
                <a:sym typeface="Montserrat"/>
              </a:rPr>
              <a:t>elabuhan diperkuat, ekonomi tumbuh pesat.</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Rakyat hidup makmur.</a:t>
            </a:r>
          </a:p>
          <a:p>
            <a:pPr algn="l">
              <a:lnSpc>
                <a:spcPts val="32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0" y="-1613670"/>
            <a:ext cx="20903190" cy="12443595"/>
          </a:xfrm>
          <a:custGeom>
            <a:avLst/>
            <a:gdLst/>
            <a:ahLst/>
            <a:cxnLst/>
            <a:rect r="r" b="b" t="t" l="l"/>
            <a:pathLst>
              <a:path h="12443595" w="20903190">
                <a:moveTo>
                  <a:pt x="0" y="0"/>
                </a:moveTo>
                <a:lnTo>
                  <a:pt x="20903190" y="0"/>
                </a:lnTo>
                <a:lnTo>
                  <a:pt x="20903190" y="12443595"/>
                </a:lnTo>
                <a:lnTo>
                  <a:pt x="0" y="12443595"/>
                </a:lnTo>
                <a:lnTo>
                  <a:pt x="0" y="0"/>
                </a:lnTo>
                <a:close/>
              </a:path>
            </a:pathLst>
          </a:custGeom>
          <a:blipFill>
            <a:blip r:embed="rId3"/>
            <a:stretch>
              <a:fillRect l="0" t="-5994" r="0" b="-5994"/>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4866333"/>
            <a:ext cx="4843129" cy="3535484"/>
          </a:xfrm>
          <a:custGeom>
            <a:avLst/>
            <a:gdLst/>
            <a:ahLst/>
            <a:cxnLst/>
            <a:rect r="r" b="b" t="t" l="l"/>
            <a:pathLst>
              <a:path h="3535484" w="4843129">
                <a:moveTo>
                  <a:pt x="0" y="0"/>
                </a:moveTo>
                <a:lnTo>
                  <a:pt x="4843129" y="0"/>
                </a:lnTo>
                <a:lnTo>
                  <a:pt x="4843129" y="3535484"/>
                </a:lnTo>
                <a:lnTo>
                  <a:pt x="0" y="3535484"/>
                </a:lnTo>
                <a:lnTo>
                  <a:pt x="0" y="0"/>
                </a:lnTo>
                <a:close/>
              </a:path>
            </a:pathLst>
          </a:custGeom>
          <a:blipFill>
            <a:blip r:embed="rId8"/>
            <a:stretch>
              <a:fillRect l="0" t="0" r="0" b="0"/>
            </a:stretch>
          </a:blipFill>
        </p:spPr>
      </p:sp>
      <p:sp>
        <p:nvSpPr>
          <p:cNvPr name="Freeform 8" id="8"/>
          <p:cNvSpPr/>
          <p:nvPr/>
        </p:nvSpPr>
        <p:spPr>
          <a:xfrm flipH="false" flipV="false" rot="0">
            <a:off x="6213966" y="5103922"/>
            <a:ext cx="6650740" cy="2753291"/>
          </a:xfrm>
          <a:custGeom>
            <a:avLst/>
            <a:gdLst/>
            <a:ahLst/>
            <a:cxnLst/>
            <a:rect r="r" b="b" t="t" l="l"/>
            <a:pathLst>
              <a:path h="2753291" w="6650740">
                <a:moveTo>
                  <a:pt x="0" y="0"/>
                </a:moveTo>
                <a:lnTo>
                  <a:pt x="6650740" y="0"/>
                </a:lnTo>
                <a:lnTo>
                  <a:pt x="6650740" y="2753291"/>
                </a:lnTo>
                <a:lnTo>
                  <a:pt x="0" y="2753291"/>
                </a:lnTo>
                <a:lnTo>
                  <a:pt x="0" y="0"/>
                </a:lnTo>
                <a:close/>
              </a:path>
            </a:pathLst>
          </a:custGeom>
          <a:blipFill>
            <a:blip r:embed="rId9"/>
            <a:stretch>
              <a:fillRect l="0" t="0" r="0" b="0"/>
            </a:stretch>
          </a:blipFill>
        </p:spPr>
      </p:sp>
      <p:sp>
        <p:nvSpPr>
          <p:cNvPr name="Freeform 9" id="9"/>
          <p:cNvSpPr/>
          <p:nvPr/>
        </p:nvSpPr>
        <p:spPr>
          <a:xfrm flipH="false" flipV="false" rot="0">
            <a:off x="13206842" y="5143500"/>
            <a:ext cx="4817276" cy="2713713"/>
          </a:xfrm>
          <a:custGeom>
            <a:avLst/>
            <a:gdLst/>
            <a:ahLst/>
            <a:cxnLst/>
            <a:rect r="r" b="b" t="t" l="l"/>
            <a:pathLst>
              <a:path h="2713713" w="4817276">
                <a:moveTo>
                  <a:pt x="0" y="0"/>
                </a:moveTo>
                <a:lnTo>
                  <a:pt x="4817277" y="0"/>
                </a:lnTo>
                <a:lnTo>
                  <a:pt x="4817277" y="2713713"/>
                </a:lnTo>
                <a:lnTo>
                  <a:pt x="0" y="2713713"/>
                </a:lnTo>
                <a:lnTo>
                  <a:pt x="0" y="0"/>
                </a:lnTo>
                <a:close/>
              </a:path>
            </a:pathLst>
          </a:custGeom>
          <a:blipFill>
            <a:blip r:embed="rId10"/>
            <a:stretch>
              <a:fillRect l="0" t="0" r="0" b="0"/>
            </a:stretch>
          </a:blipFill>
        </p:spPr>
      </p:sp>
      <p:sp>
        <p:nvSpPr>
          <p:cNvPr name="TextBox 10" id="10"/>
          <p:cNvSpPr txBox="true"/>
          <p:nvPr/>
        </p:nvSpPr>
        <p:spPr>
          <a:xfrm rot="0">
            <a:off x="2060455" y="837464"/>
            <a:ext cx="10803487" cy="1079501"/>
          </a:xfrm>
          <a:prstGeom prst="rect">
            <a:avLst/>
          </a:prstGeom>
        </p:spPr>
        <p:txBody>
          <a:bodyPr anchor="t" rtlCol="false" tIns="0" lIns="0" bIns="0" rIns="0">
            <a:spAutoFit/>
          </a:bodyPr>
          <a:lstStyle/>
          <a:p>
            <a:pPr algn="l">
              <a:lnSpc>
                <a:spcPts val="8000"/>
              </a:lnSpc>
            </a:pPr>
            <a:r>
              <a:rPr lang="en-US" sz="8000">
                <a:solidFill>
                  <a:srgbClr val="EDEDEE"/>
                </a:solidFill>
                <a:latin typeface="Lucidity Condensed"/>
                <a:ea typeface="Lucidity Condensed"/>
                <a:cs typeface="Lucidity Condensed"/>
                <a:sym typeface="Lucidity Condensed"/>
              </a:rPr>
              <a:t>Pusat Ilmu Pengetahuan</a:t>
            </a:r>
          </a:p>
        </p:txBody>
      </p:sp>
      <p:sp>
        <p:nvSpPr>
          <p:cNvPr name="TextBox 11" id="11"/>
          <p:cNvSpPr txBox="true"/>
          <p:nvPr/>
        </p:nvSpPr>
        <p:spPr>
          <a:xfrm rot="0">
            <a:off x="2060455" y="2185784"/>
            <a:ext cx="15367028" cy="23641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Didirikan Baitul Hikmah atau ''Balai Ilmu" yang berfungsi sebagai Akademi, Perpustakaan, dan Penerjemahan berbagai macam ilmu pengetahuan.</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Libatkan ilmuwan dari penjuru dunia seperti India, Yunani, Persia, Bizantium.</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Kesejahteraan hidup para cendekiawan.</a:t>
            </a:r>
          </a:p>
          <a:p>
            <a:pPr algn="l">
              <a:lnSpc>
                <a:spcPts val="32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307698" y="-1613670"/>
            <a:ext cx="21220413" cy="12443595"/>
          </a:xfrm>
          <a:custGeom>
            <a:avLst/>
            <a:gdLst/>
            <a:ahLst/>
            <a:cxnLst/>
            <a:rect r="r" b="b" t="t" l="l"/>
            <a:pathLst>
              <a:path h="12443595" w="21220413">
                <a:moveTo>
                  <a:pt x="0" y="0"/>
                </a:moveTo>
                <a:lnTo>
                  <a:pt x="21220413" y="0"/>
                </a:lnTo>
                <a:lnTo>
                  <a:pt x="21220413" y="12443595"/>
                </a:lnTo>
                <a:lnTo>
                  <a:pt x="0" y="12443595"/>
                </a:lnTo>
                <a:lnTo>
                  <a:pt x="0" y="0"/>
                </a:lnTo>
                <a:close/>
              </a:path>
            </a:pathLst>
          </a:custGeom>
          <a:blipFill>
            <a:blip r:embed="rId3"/>
            <a:stretch>
              <a:fillRect l="0" t="-6844" r="0" b="-6844"/>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356323" y="5143500"/>
            <a:ext cx="3022618" cy="5041632"/>
          </a:xfrm>
          <a:custGeom>
            <a:avLst/>
            <a:gdLst/>
            <a:ahLst/>
            <a:cxnLst/>
            <a:rect r="r" b="b" t="t" l="l"/>
            <a:pathLst>
              <a:path h="5041632" w="3022618">
                <a:moveTo>
                  <a:pt x="0" y="0"/>
                </a:moveTo>
                <a:lnTo>
                  <a:pt x="3022618" y="0"/>
                </a:lnTo>
                <a:lnTo>
                  <a:pt x="3022618" y="5041632"/>
                </a:lnTo>
                <a:lnTo>
                  <a:pt x="0" y="5041632"/>
                </a:lnTo>
                <a:lnTo>
                  <a:pt x="0" y="0"/>
                </a:lnTo>
                <a:close/>
              </a:path>
            </a:pathLst>
          </a:custGeom>
          <a:blipFill>
            <a:blip r:embed="rId8"/>
            <a:stretch>
              <a:fillRect l="0" t="0" r="0" b="0"/>
            </a:stretch>
          </a:blipFill>
        </p:spPr>
      </p:sp>
      <p:sp>
        <p:nvSpPr>
          <p:cNvPr name="Freeform 8" id="8"/>
          <p:cNvSpPr/>
          <p:nvPr/>
        </p:nvSpPr>
        <p:spPr>
          <a:xfrm flipH="false" flipV="false" rot="0">
            <a:off x="6097190" y="5143500"/>
            <a:ext cx="3646778" cy="5038727"/>
          </a:xfrm>
          <a:custGeom>
            <a:avLst/>
            <a:gdLst/>
            <a:ahLst/>
            <a:cxnLst/>
            <a:rect r="r" b="b" t="t" l="l"/>
            <a:pathLst>
              <a:path h="5038727" w="3646778">
                <a:moveTo>
                  <a:pt x="0" y="0"/>
                </a:moveTo>
                <a:lnTo>
                  <a:pt x="3646779" y="0"/>
                </a:lnTo>
                <a:lnTo>
                  <a:pt x="3646779" y="5038727"/>
                </a:lnTo>
                <a:lnTo>
                  <a:pt x="0" y="5038727"/>
                </a:lnTo>
                <a:lnTo>
                  <a:pt x="0" y="0"/>
                </a:lnTo>
                <a:close/>
              </a:path>
            </a:pathLst>
          </a:custGeom>
          <a:blipFill>
            <a:blip r:embed="rId9"/>
            <a:stretch>
              <a:fillRect l="0" t="0" r="0" b="0"/>
            </a:stretch>
          </a:blipFill>
        </p:spPr>
      </p:sp>
      <p:sp>
        <p:nvSpPr>
          <p:cNvPr name="TextBox 9" id="9"/>
          <p:cNvSpPr txBox="true"/>
          <p:nvPr/>
        </p:nvSpPr>
        <p:spPr>
          <a:xfrm rot="0">
            <a:off x="2060455" y="1443890"/>
            <a:ext cx="10803487" cy="1079501"/>
          </a:xfrm>
          <a:prstGeom prst="rect">
            <a:avLst/>
          </a:prstGeom>
        </p:spPr>
        <p:txBody>
          <a:bodyPr anchor="t" rtlCol="false" tIns="0" lIns="0" bIns="0" rIns="0">
            <a:spAutoFit/>
          </a:bodyPr>
          <a:lstStyle/>
          <a:p>
            <a:pPr algn="l">
              <a:lnSpc>
                <a:spcPts val="8000"/>
              </a:lnSpc>
            </a:pPr>
            <a:r>
              <a:rPr lang="en-US" sz="8000">
                <a:solidFill>
                  <a:srgbClr val="EDEDEE"/>
                </a:solidFill>
                <a:latin typeface="Lucidity Condensed"/>
                <a:ea typeface="Lucidity Condensed"/>
                <a:cs typeface="Lucidity Condensed"/>
                <a:sym typeface="Lucidity Condensed"/>
              </a:rPr>
              <a:t>masa kejayaan</a:t>
            </a:r>
          </a:p>
        </p:txBody>
      </p:sp>
      <p:sp>
        <p:nvSpPr>
          <p:cNvPr name="TextBox 10" id="10"/>
          <p:cNvSpPr txBox="true"/>
          <p:nvPr/>
        </p:nvSpPr>
        <p:spPr>
          <a:xfrm rot="0">
            <a:off x="2060455" y="2779395"/>
            <a:ext cx="15367028" cy="23641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Harun al-Rasyid (786–809 M)</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Baghdad jadi kota terindah, rakyat makmur.</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Al-</a:t>
            </a:r>
            <a:r>
              <a:rPr lang="en-US" sz="2799">
                <a:solidFill>
                  <a:srgbClr val="EDEDEE"/>
                </a:solidFill>
                <a:latin typeface="Montserrat"/>
                <a:ea typeface="Montserrat"/>
                <a:cs typeface="Montserrat"/>
                <a:sym typeface="Montserrat"/>
              </a:rPr>
              <a:t>Makmun (813–833 M)</a:t>
            </a:r>
          </a:p>
          <a:p>
            <a:pPr algn="l" marL="604519" indent="-302260" lvl="1">
              <a:lnSpc>
                <a:spcPts val="3919"/>
              </a:lnSpc>
              <a:buFont typeface="Arial"/>
              <a:buChar char="•"/>
            </a:pPr>
            <a:r>
              <a:rPr lang="en-US" sz="2799">
                <a:solidFill>
                  <a:srgbClr val="EDEDEE"/>
                </a:solidFill>
                <a:latin typeface="Montserrat"/>
                <a:ea typeface="Montserrat"/>
                <a:cs typeface="Montserrat"/>
                <a:sym typeface="Montserrat"/>
              </a:rPr>
              <a:t>Dirikan Bayt al-Hikmah: akademi, perpustakaan, pusat penerjemahan.</a:t>
            </a:r>
          </a:p>
          <a:p>
            <a:pPr algn="l">
              <a:lnSpc>
                <a:spcPts val="32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44656" y="-1290074"/>
            <a:ext cx="19447576" cy="12074046"/>
          </a:xfrm>
          <a:custGeom>
            <a:avLst/>
            <a:gdLst/>
            <a:ahLst/>
            <a:cxnLst/>
            <a:rect r="r" b="b" t="t" l="l"/>
            <a:pathLst>
              <a:path h="12074046" w="19447576">
                <a:moveTo>
                  <a:pt x="0" y="0"/>
                </a:moveTo>
                <a:lnTo>
                  <a:pt x="19447577" y="0"/>
                </a:lnTo>
                <a:lnTo>
                  <a:pt x="19447577" y="12074046"/>
                </a:lnTo>
                <a:lnTo>
                  <a:pt x="0" y="12074046"/>
                </a:lnTo>
                <a:lnTo>
                  <a:pt x="0" y="0"/>
                </a:lnTo>
                <a:close/>
              </a:path>
            </a:pathLst>
          </a:custGeom>
          <a:blipFill>
            <a:blip r:embed="rId3"/>
            <a:stretch>
              <a:fillRect l="0" t="-5747" r="0" b="-1631"/>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7" id="7"/>
          <p:cNvGraphicFramePr>
            <a:graphicFrameLocks noGrp="true"/>
          </p:cNvGraphicFramePr>
          <p:nvPr/>
        </p:nvGraphicFramePr>
        <p:xfrm>
          <a:off x="2046949" y="1852197"/>
          <a:ext cx="14652986" cy="8333052"/>
        </p:xfrm>
        <a:graphic>
          <a:graphicData uri="http://schemas.openxmlformats.org/drawingml/2006/table">
            <a:tbl>
              <a:tblPr/>
              <a:tblGrid>
                <a:gridCol w="3015385"/>
                <a:gridCol w="3015385"/>
                <a:gridCol w="8622215"/>
              </a:tblGrid>
              <a:tr h="842050">
                <a:tc>
                  <a:txBody>
                    <a:bodyPr anchor="t" rtlCol="false"/>
                    <a:lstStyle/>
                    <a:p>
                      <a:pPr algn="ctr">
                        <a:lnSpc>
                          <a:spcPts val="2520"/>
                        </a:lnSpc>
                        <a:defRPr/>
                      </a:pPr>
                      <a:r>
                        <a:rPr lang="en-US" sz="1800">
                          <a:solidFill>
                            <a:srgbClr val="EDEDEE"/>
                          </a:solidFill>
                          <a:latin typeface="Monda"/>
                          <a:ea typeface="Monda"/>
                          <a:cs typeface="Monda"/>
                          <a:sym typeface="Monda"/>
                        </a:rPr>
                        <a:t>Nama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Bidang ilmu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Kontribusi Utama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2050">
                <a:tc>
                  <a:txBody>
                    <a:bodyPr anchor="t" rtlCol="false"/>
                    <a:lstStyle/>
                    <a:p>
                      <a:pPr algn="ctr">
                        <a:lnSpc>
                          <a:spcPts val="2520"/>
                        </a:lnSpc>
                        <a:defRPr/>
                      </a:pPr>
                      <a:r>
                        <a:rPr lang="en-US" sz="1800">
                          <a:solidFill>
                            <a:srgbClr val="EDEDEE"/>
                          </a:solidFill>
                          <a:latin typeface="Monda"/>
                          <a:ea typeface="Monda"/>
                          <a:cs typeface="Monda"/>
                          <a:sym typeface="Monda"/>
                        </a:rPr>
                        <a:t>Al-Khawarizmi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Matematika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Bapak aljabar, bilangan desimal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1467">
                <a:tc>
                  <a:txBody>
                    <a:bodyPr anchor="t" rtlCol="false"/>
                    <a:lstStyle/>
                    <a:p>
                      <a:pPr algn="ctr">
                        <a:lnSpc>
                          <a:spcPts val="2520"/>
                        </a:lnSpc>
                        <a:defRPr/>
                      </a:pPr>
                      <a:r>
                        <a:rPr lang="en-US" sz="1800">
                          <a:solidFill>
                            <a:srgbClr val="EDEDEE"/>
                          </a:solidFill>
                          <a:latin typeface="Monda"/>
                          <a:ea typeface="Monda"/>
                          <a:cs typeface="Monda"/>
                          <a:sym typeface="Monda"/>
                        </a:rPr>
                        <a:t>Ibnu Sina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Kedokteran &amp; Filsafat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Al-Qanun fi al-Tibb, dasar pengobatan modern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819">
                <a:tc>
                  <a:txBody>
                    <a:bodyPr anchor="t" rtlCol="false"/>
                    <a:lstStyle/>
                    <a:p>
                      <a:pPr algn="ctr">
                        <a:lnSpc>
                          <a:spcPts val="2520"/>
                        </a:lnSpc>
                        <a:defRPr/>
                      </a:pPr>
                      <a:r>
                        <a:rPr lang="en-US" sz="1800">
                          <a:solidFill>
                            <a:srgbClr val="EDEDEE"/>
                          </a:solidFill>
                          <a:latin typeface="Monda"/>
                          <a:ea typeface="Monda"/>
                          <a:cs typeface="Monda"/>
                          <a:sym typeface="Monda"/>
                        </a:rPr>
                        <a:t>Al-Farabi, Al-Ghazali, Al-Kindi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Filsafat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Mengharmoniskan filsafat Plato &amp; Aristoteles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2050">
                <a:tc>
                  <a:txBody>
                    <a:bodyPr anchor="t" rtlCol="false"/>
                    <a:lstStyle/>
                    <a:p>
                      <a:pPr algn="ctr">
                        <a:lnSpc>
                          <a:spcPts val="2520"/>
                        </a:lnSpc>
                        <a:defRPr/>
                      </a:pPr>
                      <a:r>
                        <a:rPr lang="en-US" sz="1800">
                          <a:solidFill>
                            <a:srgbClr val="EDEDEE"/>
                          </a:solidFill>
                          <a:latin typeface="Monda"/>
                          <a:ea typeface="Monda"/>
                          <a:cs typeface="Monda"/>
                          <a:sym typeface="Monda"/>
                        </a:rPr>
                        <a:t>Jabir bin Hayyan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Kimia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Metode eksperimen kimia, penemu asam kuat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2050">
                <a:tc>
                  <a:txBody>
                    <a:bodyPr anchor="t" rtlCol="false"/>
                    <a:lstStyle/>
                    <a:p>
                      <a:pPr algn="ctr">
                        <a:lnSpc>
                          <a:spcPts val="2520"/>
                        </a:lnSpc>
                        <a:defRPr/>
                      </a:pPr>
                      <a:r>
                        <a:rPr lang="en-US" sz="1800">
                          <a:solidFill>
                            <a:srgbClr val="EDEDEE"/>
                          </a:solidFill>
                          <a:latin typeface="Monda"/>
                          <a:ea typeface="Monda"/>
                          <a:cs typeface="Monda"/>
                          <a:sym typeface="Monda"/>
                        </a:rPr>
                        <a:t>Al-Battani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Astronomi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Koreksi kalender, pengukuran tahun tropis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2050">
                <a:tc>
                  <a:txBody>
                    <a:bodyPr anchor="t" rtlCol="false"/>
                    <a:lstStyle/>
                    <a:p>
                      <a:pPr algn="ctr">
                        <a:lnSpc>
                          <a:spcPts val="2520"/>
                        </a:lnSpc>
                        <a:defRPr/>
                      </a:pPr>
                      <a:r>
                        <a:rPr lang="en-US" sz="1800">
                          <a:solidFill>
                            <a:srgbClr val="EDEDEE"/>
                          </a:solidFill>
                          <a:latin typeface="Monda"/>
                          <a:ea typeface="Monda"/>
                          <a:cs typeface="Monda"/>
                          <a:sym typeface="Monda"/>
                        </a:rPr>
                        <a:t>Al-Biruni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Geografi, Fisika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Mengukur keliling bumi, konsep gravitasi awal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2050">
                <a:tc>
                  <a:txBody>
                    <a:bodyPr anchor="t" rtlCol="false"/>
                    <a:lstStyle/>
                    <a:p>
                      <a:pPr algn="ctr">
                        <a:lnSpc>
                          <a:spcPts val="2520"/>
                        </a:lnSpc>
                        <a:defRPr/>
                      </a:pPr>
                      <a:r>
                        <a:rPr lang="en-US" sz="1800">
                          <a:solidFill>
                            <a:srgbClr val="EDEDEE"/>
                          </a:solidFill>
                          <a:latin typeface="Monda"/>
                          <a:ea typeface="Monda"/>
                          <a:cs typeface="Monda"/>
                          <a:sym typeface="Monda"/>
                        </a:rPr>
                        <a:t>Ibnu Haytham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Optik, Fisika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Penemu prinsip kamera, metode ilmiah eksperimen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1467">
                <a:tc>
                  <a:txBody>
                    <a:bodyPr anchor="t" rtlCol="false"/>
                    <a:lstStyle/>
                    <a:p>
                      <a:pPr algn="ctr">
                        <a:lnSpc>
                          <a:spcPts val="2520"/>
                        </a:lnSpc>
                        <a:defRPr/>
                      </a:pPr>
                      <a:r>
                        <a:rPr lang="en-US" sz="1800">
                          <a:solidFill>
                            <a:srgbClr val="EDEDEE"/>
                          </a:solidFill>
                          <a:latin typeface="Monda"/>
                          <a:ea typeface="Monda"/>
                          <a:cs typeface="Monda"/>
                          <a:sym typeface="Monda"/>
                        </a:rPr>
                        <a:t>Al-Zahrawi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Bedah dan kedokteran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EDEDEE"/>
                          </a:solidFill>
                          <a:latin typeface="Monda"/>
                          <a:ea typeface="Monda"/>
                          <a:cs typeface="Monda"/>
                          <a:sym typeface="Monda"/>
                        </a:rPr>
                        <a:t>Alat-alat bedah modern, Kitab al-Tasrif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4389402" y="123825"/>
            <a:ext cx="10379460" cy="1728372"/>
          </a:xfrm>
          <a:prstGeom prst="rect">
            <a:avLst/>
          </a:prstGeom>
        </p:spPr>
        <p:txBody>
          <a:bodyPr anchor="t" rtlCol="false" tIns="0" lIns="0" bIns="0" rIns="0">
            <a:spAutoFit/>
          </a:bodyPr>
          <a:lstStyle/>
          <a:p>
            <a:pPr algn="ctr">
              <a:lnSpc>
                <a:spcPts val="6629"/>
              </a:lnSpc>
            </a:pPr>
            <a:r>
              <a:rPr lang="en-US" sz="6629">
                <a:solidFill>
                  <a:srgbClr val="EDEDEE"/>
                </a:solidFill>
                <a:latin typeface="Lucidity Condensed"/>
                <a:ea typeface="Lucidity Condensed"/>
                <a:cs typeface="Lucidity Condensed"/>
                <a:sym typeface="Lucidity Condensed"/>
              </a:rPr>
              <a:t>Tokoh-tokoh ilmuwan muslim (THe golden 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6968170">
            <a:off x="-1808143" y="5269045"/>
            <a:ext cx="4391874" cy="9079792"/>
          </a:xfrm>
          <a:custGeom>
            <a:avLst/>
            <a:gdLst/>
            <a:ahLst/>
            <a:cxnLst/>
            <a:rect r="r" b="b" t="t" l="l"/>
            <a:pathLst>
              <a:path h="9079792" w="4391874">
                <a:moveTo>
                  <a:pt x="0" y="0"/>
                </a:moveTo>
                <a:lnTo>
                  <a:pt x="4391875" y="0"/>
                </a:lnTo>
                <a:lnTo>
                  <a:pt x="4391875" y="9079792"/>
                </a:lnTo>
                <a:lnTo>
                  <a:pt x="0" y="9079792"/>
                </a:lnTo>
                <a:lnTo>
                  <a:pt x="0" y="0"/>
                </a:lnTo>
                <a:close/>
              </a:path>
            </a:pathLst>
          </a:custGeom>
          <a:blipFill>
            <a:blip r:embed="rId3"/>
            <a:stretch>
              <a:fillRect l="0" t="-32961" r="-138118" b="0"/>
            </a:stretch>
          </a:blipFill>
        </p:spPr>
      </p:sp>
      <p:sp>
        <p:nvSpPr>
          <p:cNvPr name="Freeform 4" id="4"/>
          <p:cNvSpPr/>
          <p:nvPr/>
        </p:nvSpPr>
        <p:spPr>
          <a:xfrm flipH="false" flipV="false" rot="-1006527">
            <a:off x="14983152" y="8233371"/>
            <a:ext cx="711449" cy="2563779"/>
          </a:xfrm>
          <a:custGeom>
            <a:avLst/>
            <a:gdLst/>
            <a:ahLst/>
            <a:cxnLst/>
            <a:rect r="r" b="b" t="t" l="l"/>
            <a:pathLst>
              <a:path h="2563779" w="711449">
                <a:moveTo>
                  <a:pt x="0" y="0"/>
                </a:moveTo>
                <a:lnTo>
                  <a:pt x="711448" y="0"/>
                </a:lnTo>
                <a:lnTo>
                  <a:pt x="711448" y="2563779"/>
                </a:lnTo>
                <a:lnTo>
                  <a:pt x="0" y="2563779"/>
                </a:lnTo>
                <a:lnTo>
                  <a:pt x="0" y="0"/>
                </a:lnTo>
                <a:close/>
              </a:path>
            </a:pathLst>
          </a:custGeom>
          <a:blipFill>
            <a:blip r:embed="rId4"/>
            <a:stretch>
              <a:fillRect l="0" t="0" r="0" b="0"/>
            </a:stretch>
          </a:blipFill>
        </p:spPr>
      </p:sp>
      <p:grpSp>
        <p:nvGrpSpPr>
          <p:cNvPr name="Group 5" id="5"/>
          <p:cNvGrpSpPr/>
          <p:nvPr/>
        </p:nvGrpSpPr>
        <p:grpSpPr>
          <a:xfrm rot="0">
            <a:off x="3962311" y="9099364"/>
            <a:ext cx="10184833" cy="317873"/>
            <a:chOff x="0" y="0"/>
            <a:chExt cx="13579777" cy="423830"/>
          </a:xfrm>
        </p:grpSpPr>
        <p:sp>
          <p:nvSpPr>
            <p:cNvPr name="Freeform 6" id="6"/>
            <p:cNvSpPr/>
            <p:nvPr/>
          </p:nvSpPr>
          <p:spPr>
            <a:xfrm flipH="false" flipV="false" rot="0">
              <a:off x="0" y="0"/>
              <a:ext cx="4117372" cy="381648"/>
            </a:xfrm>
            <a:custGeom>
              <a:avLst/>
              <a:gdLst/>
              <a:ahLst/>
              <a:cxnLst/>
              <a:rect r="r" b="b" t="t" l="l"/>
              <a:pathLst>
                <a:path h="381648" w="4117372">
                  <a:moveTo>
                    <a:pt x="0" y="0"/>
                  </a:moveTo>
                  <a:lnTo>
                    <a:pt x="4117372" y="0"/>
                  </a:lnTo>
                  <a:lnTo>
                    <a:pt x="4117372" y="381648"/>
                  </a:lnTo>
                  <a:lnTo>
                    <a:pt x="0" y="381648"/>
                  </a:lnTo>
                  <a:lnTo>
                    <a:pt x="0" y="0"/>
                  </a:lnTo>
                  <a:close/>
                </a:path>
              </a:pathLst>
            </a:custGeom>
            <a:blipFill>
              <a:blip r:embed="rId5">
                <a:extLst>
                  <a:ext uri="{96DAC541-7B7A-43D3-8B79-37D633B846F1}">
                    <asvg:svgBlip xmlns:asvg="http://schemas.microsoft.com/office/drawing/2016/SVG/main" r:embed="rId6"/>
                  </a:ext>
                </a:extLst>
              </a:blip>
              <a:stretch>
                <a:fillRect l="0" t="0" r="-146153" b="-11052"/>
              </a:stretch>
            </a:blipFill>
            <a:ln cap="sq">
              <a:noFill/>
              <a:prstDash val="solid"/>
              <a:miter/>
            </a:ln>
          </p:spPr>
        </p:sp>
        <p:sp>
          <p:nvSpPr>
            <p:cNvPr name="Freeform 7" id="7"/>
            <p:cNvSpPr/>
            <p:nvPr/>
          </p:nvSpPr>
          <p:spPr>
            <a:xfrm flipH="true" flipV="true" rot="0">
              <a:off x="3444709" y="0"/>
              <a:ext cx="10135069" cy="423830"/>
            </a:xfrm>
            <a:custGeom>
              <a:avLst/>
              <a:gdLst/>
              <a:ahLst/>
              <a:cxnLst/>
              <a:rect r="r" b="b" t="t" l="l"/>
              <a:pathLst>
                <a:path h="423830" w="10135069">
                  <a:moveTo>
                    <a:pt x="10135068" y="423830"/>
                  </a:moveTo>
                  <a:lnTo>
                    <a:pt x="0" y="423830"/>
                  </a:lnTo>
                  <a:lnTo>
                    <a:pt x="0" y="0"/>
                  </a:lnTo>
                  <a:lnTo>
                    <a:pt x="10135068" y="0"/>
                  </a:lnTo>
                  <a:lnTo>
                    <a:pt x="10135068" y="42383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sp>
        <p:nvSpPr>
          <p:cNvPr name="Freeform 8" id="8"/>
          <p:cNvSpPr/>
          <p:nvPr/>
        </p:nvSpPr>
        <p:spPr>
          <a:xfrm flipH="false" flipV="true" rot="0">
            <a:off x="2119546" y="1662811"/>
            <a:ext cx="1073975" cy="896281"/>
          </a:xfrm>
          <a:custGeom>
            <a:avLst/>
            <a:gdLst/>
            <a:ahLst/>
            <a:cxnLst/>
            <a:rect r="r" b="b" t="t" l="l"/>
            <a:pathLst>
              <a:path h="896281" w="1073975">
                <a:moveTo>
                  <a:pt x="0" y="896281"/>
                </a:moveTo>
                <a:lnTo>
                  <a:pt x="1073975" y="896281"/>
                </a:lnTo>
                <a:lnTo>
                  <a:pt x="1073975" y="0"/>
                </a:lnTo>
                <a:lnTo>
                  <a:pt x="0" y="0"/>
                </a:lnTo>
                <a:lnTo>
                  <a:pt x="0" y="89628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4817430" y="6471283"/>
            <a:ext cx="1232013" cy="1028171"/>
          </a:xfrm>
          <a:custGeom>
            <a:avLst/>
            <a:gdLst/>
            <a:ahLst/>
            <a:cxnLst/>
            <a:rect r="r" b="b" t="t" l="l"/>
            <a:pathLst>
              <a:path h="1028171" w="1232013">
                <a:moveTo>
                  <a:pt x="1232013" y="0"/>
                </a:moveTo>
                <a:lnTo>
                  <a:pt x="0" y="0"/>
                </a:lnTo>
                <a:lnTo>
                  <a:pt x="0" y="1028171"/>
                </a:lnTo>
                <a:lnTo>
                  <a:pt x="1232013" y="1028171"/>
                </a:lnTo>
                <a:lnTo>
                  <a:pt x="123201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057" y="7603989"/>
            <a:ext cx="2555477" cy="2555477"/>
          </a:xfrm>
          <a:custGeom>
            <a:avLst/>
            <a:gdLst/>
            <a:ahLst/>
            <a:cxnLst/>
            <a:rect r="r" b="b" t="t" l="l"/>
            <a:pathLst>
              <a:path h="2555477" w="2555477">
                <a:moveTo>
                  <a:pt x="0" y="0"/>
                </a:moveTo>
                <a:lnTo>
                  <a:pt x="2555477" y="0"/>
                </a:lnTo>
                <a:lnTo>
                  <a:pt x="2555477" y="2555477"/>
                </a:lnTo>
                <a:lnTo>
                  <a:pt x="0" y="25554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54651">
            <a:off x="16949234" y="-644498"/>
            <a:ext cx="2144533" cy="4614618"/>
          </a:xfrm>
          <a:custGeom>
            <a:avLst/>
            <a:gdLst/>
            <a:ahLst/>
            <a:cxnLst/>
            <a:rect r="r" b="b" t="t" l="l"/>
            <a:pathLst>
              <a:path h="4614618" w="2144533">
                <a:moveTo>
                  <a:pt x="0" y="0"/>
                </a:moveTo>
                <a:lnTo>
                  <a:pt x="2144532" y="0"/>
                </a:lnTo>
                <a:lnTo>
                  <a:pt x="2144532" y="4614619"/>
                </a:lnTo>
                <a:lnTo>
                  <a:pt x="0" y="4614619"/>
                </a:lnTo>
                <a:lnTo>
                  <a:pt x="0" y="0"/>
                </a:lnTo>
                <a:close/>
              </a:path>
            </a:pathLst>
          </a:custGeom>
          <a:blipFill>
            <a:blip r:embed="rId11"/>
            <a:stretch>
              <a:fillRect l="-99405" t="0" r="-123365" b="0"/>
            </a:stretch>
          </a:blipFill>
        </p:spPr>
      </p:sp>
      <p:sp>
        <p:nvSpPr>
          <p:cNvPr name="Freeform 12" id="12"/>
          <p:cNvSpPr/>
          <p:nvPr/>
        </p:nvSpPr>
        <p:spPr>
          <a:xfrm flipH="false" flipV="false" rot="0">
            <a:off x="15161671" y="7603989"/>
            <a:ext cx="3126329" cy="2683011"/>
          </a:xfrm>
          <a:custGeom>
            <a:avLst/>
            <a:gdLst/>
            <a:ahLst/>
            <a:cxnLst/>
            <a:rect r="r" b="b" t="t" l="l"/>
            <a:pathLst>
              <a:path h="2683011" w="3126329">
                <a:moveTo>
                  <a:pt x="0" y="0"/>
                </a:moveTo>
                <a:lnTo>
                  <a:pt x="3126329" y="0"/>
                </a:lnTo>
                <a:lnTo>
                  <a:pt x="3126329" y="2683011"/>
                </a:lnTo>
                <a:lnTo>
                  <a:pt x="0" y="2683011"/>
                </a:lnTo>
                <a:lnTo>
                  <a:pt x="0" y="0"/>
                </a:lnTo>
                <a:close/>
              </a:path>
            </a:pathLst>
          </a:custGeom>
          <a:blipFill>
            <a:blip r:embed="rId12"/>
            <a:stretch>
              <a:fillRect l="0" t="-2893" r="0" b="-2893"/>
            </a:stretch>
          </a:blipFill>
        </p:spPr>
      </p:sp>
      <p:sp>
        <p:nvSpPr>
          <p:cNvPr name="Freeform 13" id="13"/>
          <p:cNvSpPr/>
          <p:nvPr/>
        </p:nvSpPr>
        <p:spPr>
          <a:xfrm flipH="false" flipV="false" rot="-9279609">
            <a:off x="-2655868" y="-3411147"/>
            <a:ext cx="4391874" cy="9079792"/>
          </a:xfrm>
          <a:custGeom>
            <a:avLst/>
            <a:gdLst/>
            <a:ahLst/>
            <a:cxnLst/>
            <a:rect r="r" b="b" t="t" l="l"/>
            <a:pathLst>
              <a:path h="9079792" w="4391874">
                <a:moveTo>
                  <a:pt x="0" y="0"/>
                </a:moveTo>
                <a:lnTo>
                  <a:pt x="4391875" y="0"/>
                </a:lnTo>
                <a:lnTo>
                  <a:pt x="4391875" y="9079792"/>
                </a:lnTo>
                <a:lnTo>
                  <a:pt x="0" y="9079792"/>
                </a:lnTo>
                <a:lnTo>
                  <a:pt x="0" y="0"/>
                </a:lnTo>
                <a:close/>
              </a:path>
            </a:pathLst>
          </a:custGeom>
          <a:blipFill>
            <a:blip r:embed="rId3"/>
            <a:stretch>
              <a:fillRect l="0" t="-32961" r="-138118" b="0"/>
            </a:stretch>
          </a:blipFill>
        </p:spPr>
      </p:sp>
      <p:sp>
        <p:nvSpPr>
          <p:cNvPr name="Freeform 14" id="14"/>
          <p:cNvSpPr/>
          <p:nvPr/>
        </p:nvSpPr>
        <p:spPr>
          <a:xfrm flipH="false" flipV="false" rot="0">
            <a:off x="0" y="0"/>
            <a:ext cx="2445420" cy="2700765"/>
          </a:xfrm>
          <a:custGeom>
            <a:avLst/>
            <a:gdLst/>
            <a:ahLst/>
            <a:cxnLst/>
            <a:rect r="r" b="b" t="t" l="l"/>
            <a:pathLst>
              <a:path h="2700765" w="2445420">
                <a:moveTo>
                  <a:pt x="0" y="0"/>
                </a:moveTo>
                <a:lnTo>
                  <a:pt x="2445420" y="0"/>
                </a:lnTo>
                <a:lnTo>
                  <a:pt x="2445420" y="2700765"/>
                </a:lnTo>
                <a:lnTo>
                  <a:pt x="0" y="27007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7544211">
            <a:off x="15505950" y="329485"/>
            <a:ext cx="1893323" cy="2666653"/>
          </a:xfrm>
          <a:custGeom>
            <a:avLst/>
            <a:gdLst/>
            <a:ahLst/>
            <a:cxnLst/>
            <a:rect r="r" b="b" t="t" l="l"/>
            <a:pathLst>
              <a:path h="2666653" w="1893323">
                <a:moveTo>
                  <a:pt x="0" y="0"/>
                </a:moveTo>
                <a:lnTo>
                  <a:pt x="1893323" y="0"/>
                </a:lnTo>
                <a:lnTo>
                  <a:pt x="1893323" y="2666653"/>
                </a:lnTo>
                <a:lnTo>
                  <a:pt x="0" y="26666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4391548" y="3314900"/>
            <a:ext cx="3657199" cy="3657199"/>
          </a:xfrm>
          <a:custGeom>
            <a:avLst/>
            <a:gdLst/>
            <a:ahLst/>
            <a:cxnLst/>
            <a:rect r="r" b="b" t="t" l="l"/>
            <a:pathLst>
              <a:path h="3657199" w="3657199">
                <a:moveTo>
                  <a:pt x="0" y="0"/>
                </a:moveTo>
                <a:lnTo>
                  <a:pt x="3657200" y="0"/>
                </a:lnTo>
                <a:lnTo>
                  <a:pt x="3657200" y="3657200"/>
                </a:lnTo>
                <a:lnTo>
                  <a:pt x="0" y="36572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9631470" y="7482081"/>
            <a:ext cx="4515674" cy="613410"/>
          </a:xfrm>
          <a:prstGeom prst="rect">
            <a:avLst/>
          </a:prstGeom>
        </p:spPr>
        <p:txBody>
          <a:bodyPr anchor="t" rtlCol="false" tIns="0" lIns="0" bIns="0" rIns="0">
            <a:spAutoFit/>
          </a:bodyPr>
          <a:lstStyle/>
          <a:p>
            <a:pPr algn="ctr">
              <a:lnSpc>
                <a:spcPts val="5040"/>
              </a:lnSpc>
            </a:pPr>
            <a:r>
              <a:rPr lang="en-US" sz="3600">
                <a:solidFill>
                  <a:srgbClr val="000000"/>
                </a:solidFill>
                <a:latin typeface="Montserrat"/>
                <a:ea typeface="Montserrat"/>
                <a:cs typeface="Montserrat"/>
                <a:sym typeface="Montserrat"/>
              </a:rPr>
              <a:t>Yanto</a:t>
            </a:r>
          </a:p>
        </p:txBody>
      </p:sp>
      <p:sp>
        <p:nvSpPr>
          <p:cNvPr name="TextBox 18" id="18"/>
          <p:cNvSpPr txBox="true"/>
          <p:nvPr/>
        </p:nvSpPr>
        <p:spPr>
          <a:xfrm rot="0">
            <a:off x="4051584" y="435374"/>
            <a:ext cx="10184833" cy="1936158"/>
          </a:xfrm>
          <a:prstGeom prst="rect">
            <a:avLst/>
          </a:prstGeom>
        </p:spPr>
        <p:txBody>
          <a:bodyPr anchor="t" rtlCol="false" tIns="0" lIns="0" bIns="0" rIns="0">
            <a:spAutoFit/>
          </a:bodyPr>
          <a:lstStyle/>
          <a:p>
            <a:pPr algn="ctr">
              <a:lnSpc>
                <a:spcPts val="15790"/>
              </a:lnSpc>
              <a:spcBef>
                <a:spcPct val="0"/>
              </a:spcBef>
            </a:pPr>
            <a:r>
              <a:rPr lang="en-US" sz="11278" spc="563">
                <a:solidFill>
                  <a:srgbClr val="233359"/>
                </a:solidFill>
                <a:latin typeface="Lucidity Condensed"/>
                <a:ea typeface="Lucidity Condensed"/>
                <a:cs typeface="Lucidity Condensed"/>
                <a:sym typeface="Lucidity Condensed"/>
              </a:rPr>
              <a:t>Tim penyusun</a:t>
            </a:r>
          </a:p>
        </p:txBody>
      </p:sp>
      <p:sp>
        <p:nvSpPr>
          <p:cNvPr name="Freeform 19" id="19"/>
          <p:cNvSpPr/>
          <p:nvPr/>
        </p:nvSpPr>
        <p:spPr>
          <a:xfrm flipH="false" flipV="false" rot="0">
            <a:off x="10060707" y="3314900"/>
            <a:ext cx="3657199" cy="3657199"/>
          </a:xfrm>
          <a:custGeom>
            <a:avLst/>
            <a:gdLst/>
            <a:ahLst/>
            <a:cxnLst/>
            <a:rect r="r" b="b" t="t" l="l"/>
            <a:pathLst>
              <a:path h="3657199" w="3657199">
                <a:moveTo>
                  <a:pt x="0" y="0"/>
                </a:moveTo>
                <a:lnTo>
                  <a:pt x="3657200" y="0"/>
                </a:lnTo>
                <a:lnTo>
                  <a:pt x="3657200" y="3657200"/>
                </a:lnTo>
                <a:lnTo>
                  <a:pt x="0" y="36572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3962311" y="7537314"/>
            <a:ext cx="4515674" cy="613410"/>
          </a:xfrm>
          <a:prstGeom prst="rect">
            <a:avLst/>
          </a:prstGeom>
        </p:spPr>
        <p:txBody>
          <a:bodyPr anchor="t" rtlCol="false" tIns="0" lIns="0" bIns="0" rIns="0">
            <a:spAutoFit/>
          </a:bodyPr>
          <a:lstStyle/>
          <a:p>
            <a:pPr algn="ctr">
              <a:lnSpc>
                <a:spcPts val="5040"/>
              </a:lnSpc>
            </a:pPr>
            <a:r>
              <a:rPr lang="en-US" sz="3600">
                <a:solidFill>
                  <a:srgbClr val="000000"/>
                </a:solidFill>
                <a:latin typeface="Montserrat"/>
                <a:ea typeface="Montserrat"/>
                <a:cs typeface="Montserrat"/>
                <a:sym typeface="Montserrat"/>
              </a:rPr>
              <a:t>Febri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44656" y="-1290074"/>
            <a:ext cx="19447576" cy="12074046"/>
          </a:xfrm>
          <a:custGeom>
            <a:avLst/>
            <a:gdLst/>
            <a:ahLst/>
            <a:cxnLst/>
            <a:rect r="r" b="b" t="t" l="l"/>
            <a:pathLst>
              <a:path h="12074046" w="19447576">
                <a:moveTo>
                  <a:pt x="0" y="0"/>
                </a:moveTo>
                <a:lnTo>
                  <a:pt x="19447577" y="0"/>
                </a:lnTo>
                <a:lnTo>
                  <a:pt x="19447577" y="12074046"/>
                </a:lnTo>
                <a:lnTo>
                  <a:pt x="0" y="12074046"/>
                </a:lnTo>
                <a:lnTo>
                  <a:pt x="0" y="0"/>
                </a:lnTo>
                <a:close/>
              </a:path>
            </a:pathLst>
          </a:custGeom>
          <a:blipFill>
            <a:blip r:embed="rId3"/>
            <a:stretch>
              <a:fillRect l="0" t="-5747" r="0" b="-1631"/>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2014934"/>
            <a:ext cx="5608105" cy="3511699"/>
          </a:xfrm>
          <a:custGeom>
            <a:avLst/>
            <a:gdLst/>
            <a:ahLst/>
            <a:cxnLst/>
            <a:rect r="r" b="b" t="t" l="l"/>
            <a:pathLst>
              <a:path h="3511699" w="5608105">
                <a:moveTo>
                  <a:pt x="0" y="0"/>
                </a:moveTo>
                <a:lnTo>
                  <a:pt x="5608105" y="0"/>
                </a:lnTo>
                <a:lnTo>
                  <a:pt x="5608105" y="3511699"/>
                </a:lnTo>
                <a:lnTo>
                  <a:pt x="0" y="3511699"/>
                </a:lnTo>
                <a:lnTo>
                  <a:pt x="0" y="0"/>
                </a:lnTo>
                <a:close/>
              </a:path>
            </a:pathLst>
          </a:custGeom>
          <a:blipFill>
            <a:blip r:embed="rId8"/>
            <a:stretch>
              <a:fillRect l="-2619" t="0" r="-3929" b="0"/>
            </a:stretch>
          </a:blipFill>
        </p:spPr>
      </p:sp>
      <p:sp>
        <p:nvSpPr>
          <p:cNvPr name="Freeform 8" id="8"/>
          <p:cNvSpPr/>
          <p:nvPr/>
        </p:nvSpPr>
        <p:spPr>
          <a:xfrm flipH="false" flipV="false" rot="0">
            <a:off x="5821492" y="2014934"/>
            <a:ext cx="6044432" cy="3492388"/>
          </a:xfrm>
          <a:custGeom>
            <a:avLst/>
            <a:gdLst/>
            <a:ahLst/>
            <a:cxnLst/>
            <a:rect r="r" b="b" t="t" l="l"/>
            <a:pathLst>
              <a:path h="3492388" w="6044432">
                <a:moveTo>
                  <a:pt x="0" y="0"/>
                </a:moveTo>
                <a:lnTo>
                  <a:pt x="6044432" y="0"/>
                </a:lnTo>
                <a:lnTo>
                  <a:pt x="6044432" y="3492387"/>
                </a:lnTo>
                <a:lnTo>
                  <a:pt x="0" y="3492387"/>
                </a:lnTo>
                <a:lnTo>
                  <a:pt x="0" y="0"/>
                </a:lnTo>
                <a:close/>
              </a:path>
            </a:pathLst>
          </a:custGeom>
          <a:blipFill>
            <a:blip r:embed="rId9"/>
            <a:stretch>
              <a:fillRect l="-1358" t="0" r="-1358" b="0"/>
            </a:stretch>
          </a:blipFill>
        </p:spPr>
      </p:sp>
      <p:sp>
        <p:nvSpPr>
          <p:cNvPr name="Freeform 9" id="9"/>
          <p:cNvSpPr/>
          <p:nvPr/>
        </p:nvSpPr>
        <p:spPr>
          <a:xfrm flipH="false" flipV="false" rot="0">
            <a:off x="12079311" y="2034245"/>
            <a:ext cx="6208689" cy="3492388"/>
          </a:xfrm>
          <a:custGeom>
            <a:avLst/>
            <a:gdLst/>
            <a:ahLst/>
            <a:cxnLst/>
            <a:rect r="r" b="b" t="t" l="l"/>
            <a:pathLst>
              <a:path h="3492388" w="6208689">
                <a:moveTo>
                  <a:pt x="0" y="0"/>
                </a:moveTo>
                <a:lnTo>
                  <a:pt x="6208689" y="0"/>
                </a:lnTo>
                <a:lnTo>
                  <a:pt x="6208689" y="3492388"/>
                </a:lnTo>
                <a:lnTo>
                  <a:pt x="0" y="3492388"/>
                </a:lnTo>
                <a:lnTo>
                  <a:pt x="0" y="0"/>
                </a:lnTo>
                <a:close/>
              </a:path>
            </a:pathLst>
          </a:custGeom>
          <a:blipFill>
            <a:blip r:embed="rId10"/>
            <a:stretch>
              <a:fillRect l="0" t="0" r="0" b="0"/>
            </a:stretch>
          </a:blipFill>
        </p:spPr>
      </p:sp>
      <p:sp>
        <p:nvSpPr>
          <p:cNvPr name="Freeform 10" id="10"/>
          <p:cNvSpPr/>
          <p:nvPr/>
        </p:nvSpPr>
        <p:spPr>
          <a:xfrm flipH="false" flipV="false" rot="0">
            <a:off x="5821492" y="5980767"/>
            <a:ext cx="6257819" cy="3277533"/>
          </a:xfrm>
          <a:custGeom>
            <a:avLst/>
            <a:gdLst/>
            <a:ahLst/>
            <a:cxnLst/>
            <a:rect r="r" b="b" t="t" l="l"/>
            <a:pathLst>
              <a:path h="3277533" w="6257819">
                <a:moveTo>
                  <a:pt x="0" y="0"/>
                </a:moveTo>
                <a:lnTo>
                  <a:pt x="6257819" y="0"/>
                </a:lnTo>
                <a:lnTo>
                  <a:pt x="6257819" y="3277533"/>
                </a:lnTo>
                <a:lnTo>
                  <a:pt x="0" y="3277533"/>
                </a:lnTo>
                <a:lnTo>
                  <a:pt x="0" y="0"/>
                </a:lnTo>
                <a:close/>
              </a:path>
            </a:pathLst>
          </a:custGeom>
          <a:blipFill>
            <a:blip r:embed="rId11"/>
            <a:stretch>
              <a:fillRect l="0" t="0" r="0" b="0"/>
            </a:stretch>
          </a:blipFill>
        </p:spPr>
      </p:sp>
      <p:sp>
        <p:nvSpPr>
          <p:cNvPr name="Freeform 11" id="11"/>
          <p:cNvSpPr/>
          <p:nvPr/>
        </p:nvSpPr>
        <p:spPr>
          <a:xfrm flipH="false" flipV="false" rot="0">
            <a:off x="0" y="5980767"/>
            <a:ext cx="5395116" cy="3277533"/>
          </a:xfrm>
          <a:custGeom>
            <a:avLst/>
            <a:gdLst/>
            <a:ahLst/>
            <a:cxnLst/>
            <a:rect r="r" b="b" t="t" l="l"/>
            <a:pathLst>
              <a:path h="3277533" w="5395116">
                <a:moveTo>
                  <a:pt x="0" y="0"/>
                </a:moveTo>
                <a:lnTo>
                  <a:pt x="5395116" y="0"/>
                </a:lnTo>
                <a:lnTo>
                  <a:pt x="5395116" y="3277533"/>
                </a:lnTo>
                <a:lnTo>
                  <a:pt x="0" y="3277533"/>
                </a:lnTo>
                <a:lnTo>
                  <a:pt x="0" y="0"/>
                </a:lnTo>
                <a:close/>
              </a:path>
            </a:pathLst>
          </a:custGeom>
          <a:blipFill>
            <a:blip r:embed="rId12"/>
            <a:stretch>
              <a:fillRect l="0" t="0" r="0" b="0"/>
            </a:stretch>
          </a:blipFill>
        </p:spPr>
      </p:sp>
      <p:sp>
        <p:nvSpPr>
          <p:cNvPr name="Freeform 12" id="12"/>
          <p:cNvSpPr/>
          <p:nvPr/>
        </p:nvSpPr>
        <p:spPr>
          <a:xfrm flipH="false" flipV="false" rot="0">
            <a:off x="12383485" y="5980767"/>
            <a:ext cx="5558871" cy="3550692"/>
          </a:xfrm>
          <a:custGeom>
            <a:avLst/>
            <a:gdLst/>
            <a:ahLst/>
            <a:cxnLst/>
            <a:rect r="r" b="b" t="t" l="l"/>
            <a:pathLst>
              <a:path h="3550692" w="5558871">
                <a:moveTo>
                  <a:pt x="0" y="0"/>
                </a:moveTo>
                <a:lnTo>
                  <a:pt x="5558871" y="0"/>
                </a:lnTo>
                <a:lnTo>
                  <a:pt x="5558871" y="3550693"/>
                </a:lnTo>
                <a:lnTo>
                  <a:pt x="0" y="3550693"/>
                </a:lnTo>
                <a:lnTo>
                  <a:pt x="0" y="0"/>
                </a:lnTo>
                <a:close/>
              </a:path>
            </a:pathLst>
          </a:custGeom>
          <a:blipFill>
            <a:blip r:embed="rId13"/>
            <a:stretch>
              <a:fillRect l="0" t="0" r="0" b="0"/>
            </a:stretch>
          </a:blipFill>
        </p:spPr>
      </p:sp>
      <p:sp>
        <p:nvSpPr>
          <p:cNvPr name="TextBox 13" id="13"/>
          <p:cNvSpPr txBox="true"/>
          <p:nvPr/>
        </p:nvSpPr>
        <p:spPr>
          <a:xfrm rot="0">
            <a:off x="4389402" y="123825"/>
            <a:ext cx="10379460" cy="1728372"/>
          </a:xfrm>
          <a:prstGeom prst="rect">
            <a:avLst/>
          </a:prstGeom>
        </p:spPr>
        <p:txBody>
          <a:bodyPr anchor="t" rtlCol="false" tIns="0" lIns="0" bIns="0" rIns="0">
            <a:spAutoFit/>
          </a:bodyPr>
          <a:lstStyle/>
          <a:p>
            <a:pPr algn="ctr">
              <a:lnSpc>
                <a:spcPts val="6629"/>
              </a:lnSpc>
            </a:pPr>
            <a:r>
              <a:rPr lang="en-US" sz="6629">
                <a:solidFill>
                  <a:srgbClr val="EDEDEE"/>
                </a:solidFill>
                <a:latin typeface="Lucidity Condensed"/>
                <a:ea typeface="Lucidity Condensed"/>
                <a:cs typeface="Lucidity Condensed"/>
                <a:sym typeface="Lucidity Condensed"/>
              </a:rPr>
              <a:t>PARA TOKOH ILMUWAN MUSLIM (THE GOLDEN 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44656" y="-1290074"/>
            <a:ext cx="19447576" cy="12074046"/>
          </a:xfrm>
          <a:custGeom>
            <a:avLst/>
            <a:gdLst/>
            <a:ahLst/>
            <a:cxnLst/>
            <a:rect r="r" b="b" t="t" l="l"/>
            <a:pathLst>
              <a:path h="12074046" w="19447576">
                <a:moveTo>
                  <a:pt x="0" y="0"/>
                </a:moveTo>
                <a:lnTo>
                  <a:pt x="19447577" y="0"/>
                </a:lnTo>
                <a:lnTo>
                  <a:pt x="19447577" y="12074046"/>
                </a:lnTo>
                <a:lnTo>
                  <a:pt x="0" y="12074046"/>
                </a:lnTo>
                <a:lnTo>
                  <a:pt x="0" y="0"/>
                </a:lnTo>
                <a:close/>
              </a:path>
            </a:pathLst>
          </a:custGeom>
          <a:blipFill>
            <a:blip r:embed="rId3"/>
            <a:stretch>
              <a:fillRect l="0" t="-5747" r="0" b="-1631"/>
            </a:stretch>
          </a:blipFill>
        </p:spPr>
      </p:sp>
      <p:sp>
        <p:nvSpPr>
          <p:cNvPr name="Freeform 4" id="4"/>
          <p:cNvSpPr/>
          <p:nvPr/>
        </p:nvSpPr>
        <p:spPr>
          <a:xfrm flipH="true" flipV="true" rot="5643335">
            <a:off x="15134148" y="7355384"/>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4"/>
            <a:stretch>
              <a:fillRect l="-61959" t="-48319" r="0" b="0"/>
            </a:stretch>
          </a:blipFill>
        </p:spPr>
      </p:sp>
      <p:sp>
        <p:nvSpPr>
          <p:cNvPr name="Freeform 5" id="5"/>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5"/>
            <a:stretch>
              <a:fillRect l="0" t="-49268" r="-138118" b="-49475"/>
            </a:stretch>
          </a:blipFill>
        </p:spPr>
      </p:sp>
      <p:sp>
        <p:nvSpPr>
          <p:cNvPr name="Freeform 6" id="6"/>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691894" y="1985664"/>
            <a:ext cx="5266757" cy="3462117"/>
          </a:xfrm>
          <a:custGeom>
            <a:avLst/>
            <a:gdLst/>
            <a:ahLst/>
            <a:cxnLst/>
            <a:rect r="r" b="b" t="t" l="l"/>
            <a:pathLst>
              <a:path h="3462117" w="5266757">
                <a:moveTo>
                  <a:pt x="0" y="0"/>
                </a:moveTo>
                <a:lnTo>
                  <a:pt x="5266757" y="0"/>
                </a:lnTo>
                <a:lnTo>
                  <a:pt x="5266757" y="3462117"/>
                </a:lnTo>
                <a:lnTo>
                  <a:pt x="0" y="3462117"/>
                </a:lnTo>
                <a:lnTo>
                  <a:pt x="0" y="0"/>
                </a:lnTo>
                <a:close/>
              </a:path>
            </a:pathLst>
          </a:custGeom>
          <a:blipFill>
            <a:blip r:embed="rId8"/>
            <a:stretch>
              <a:fillRect l="0" t="0" r="0" b="-1416"/>
            </a:stretch>
          </a:blipFill>
        </p:spPr>
      </p:sp>
      <p:sp>
        <p:nvSpPr>
          <p:cNvPr name="Freeform 8" id="8"/>
          <p:cNvSpPr/>
          <p:nvPr/>
        </p:nvSpPr>
        <p:spPr>
          <a:xfrm flipH="false" flipV="false" rot="0">
            <a:off x="12523732" y="1916965"/>
            <a:ext cx="5418624" cy="3599514"/>
          </a:xfrm>
          <a:custGeom>
            <a:avLst/>
            <a:gdLst/>
            <a:ahLst/>
            <a:cxnLst/>
            <a:rect r="r" b="b" t="t" l="l"/>
            <a:pathLst>
              <a:path h="3599514" w="5418624">
                <a:moveTo>
                  <a:pt x="0" y="0"/>
                </a:moveTo>
                <a:lnTo>
                  <a:pt x="5418624" y="0"/>
                </a:lnTo>
                <a:lnTo>
                  <a:pt x="5418624" y="3599515"/>
                </a:lnTo>
                <a:lnTo>
                  <a:pt x="0" y="3599515"/>
                </a:lnTo>
                <a:lnTo>
                  <a:pt x="0" y="0"/>
                </a:lnTo>
                <a:close/>
              </a:path>
            </a:pathLst>
          </a:custGeom>
          <a:blipFill>
            <a:blip r:embed="rId9"/>
            <a:stretch>
              <a:fillRect l="0" t="0" r="0" b="0"/>
            </a:stretch>
          </a:blipFill>
        </p:spPr>
      </p:sp>
      <p:sp>
        <p:nvSpPr>
          <p:cNvPr name="Freeform 9" id="9"/>
          <p:cNvSpPr/>
          <p:nvPr/>
        </p:nvSpPr>
        <p:spPr>
          <a:xfrm flipH="false" flipV="false" rot="0">
            <a:off x="219307" y="5951448"/>
            <a:ext cx="5460729" cy="3754251"/>
          </a:xfrm>
          <a:custGeom>
            <a:avLst/>
            <a:gdLst/>
            <a:ahLst/>
            <a:cxnLst/>
            <a:rect r="r" b="b" t="t" l="l"/>
            <a:pathLst>
              <a:path h="3754251" w="5460729">
                <a:moveTo>
                  <a:pt x="0" y="0"/>
                </a:moveTo>
                <a:lnTo>
                  <a:pt x="5460728" y="0"/>
                </a:lnTo>
                <a:lnTo>
                  <a:pt x="5460728" y="3754251"/>
                </a:lnTo>
                <a:lnTo>
                  <a:pt x="0" y="3754251"/>
                </a:lnTo>
                <a:lnTo>
                  <a:pt x="0" y="0"/>
                </a:lnTo>
                <a:close/>
              </a:path>
            </a:pathLst>
          </a:custGeom>
          <a:blipFill>
            <a:blip r:embed="rId10"/>
            <a:stretch>
              <a:fillRect l="0" t="0" r="0" b="0"/>
            </a:stretch>
          </a:blipFill>
        </p:spPr>
      </p:sp>
      <p:sp>
        <p:nvSpPr>
          <p:cNvPr name="Freeform 10" id="10"/>
          <p:cNvSpPr/>
          <p:nvPr/>
        </p:nvSpPr>
        <p:spPr>
          <a:xfrm flipH="false" flipV="false" rot="0">
            <a:off x="6129919" y="5928924"/>
            <a:ext cx="5588753" cy="3776775"/>
          </a:xfrm>
          <a:custGeom>
            <a:avLst/>
            <a:gdLst/>
            <a:ahLst/>
            <a:cxnLst/>
            <a:rect r="r" b="b" t="t" l="l"/>
            <a:pathLst>
              <a:path h="3776775" w="5588753">
                <a:moveTo>
                  <a:pt x="0" y="0"/>
                </a:moveTo>
                <a:lnTo>
                  <a:pt x="5588753" y="0"/>
                </a:lnTo>
                <a:lnTo>
                  <a:pt x="5588753" y="3776775"/>
                </a:lnTo>
                <a:lnTo>
                  <a:pt x="0" y="3776775"/>
                </a:lnTo>
                <a:lnTo>
                  <a:pt x="0" y="0"/>
                </a:lnTo>
                <a:close/>
              </a:path>
            </a:pathLst>
          </a:custGeom>
          <a:blipFill>
            <a:blip r:embed="rId11"/>
            <a:stretch>
              <a:fillRect l="0" t="0" r="0" b="0"/>
            </a:stretch>
          </a:blipFill>
        </p:spPr>
      </p:sp>
      <p:sp>
        <p:nvSpPr>
          <p:cNvPr name="Freeform 11" id="11"/>
          <p:cNvSpPr/>
          <p:nvPr/>
        </p:nvSpPr>
        <p:spPr>
          <a:xfrm flipH="false" flipV="false" rot="0">
            <a:off x="219307" y="2123061"/>
            <a:ext cx="5910612" cy="3324719"/>
          </a:xfrm>
          <a:custGeom>
            <a:avLst/>
            <a:gdLst/>
            <a:ahLst/>
            <a:cxnLst/>
            <a:rect r="r" b="b" t="t" l="l"/>
            <a:pathLst>
              <a:path h="3324719" w="5910612">
                <a:moveTo>
                  <a:pt x="0" y="0"/>
                </a:moveTo>
                <a:lnTo>
                  <a:pt x="5910612" y="0"/>
                </a:lnTo>
                <a:lnTo>
                  <a:pt x="5910612" y="3324720"/>
                </a:lnTo>
                <a:lnTo>
                  <a:pt x="0" y="3324720"/>
                </a:lnTo>
                <a:lnTo>
                  <a:pt x="0" y="0"/>
                </a:lnTo>
                <a:close/>
              </a:path>
            </a:pathLst>
          </a:custGeom>
          <a:blipFill>
            <a:blip r:embed="rId12"/>
            <a:stretch>
              <a:fillRect l="0" t="0" r="0" b="0"/>
            </a:stretch>
          </a:blipFill>
        </p:spPr>
      </p:sp>
      <p:sp>
        <p:nvSpPr>
          <p:cNvPr name="Freeform 12" id="12"/>
          <p:cNvSpPr/>
          <p:nvPr/>
        </p:nvSpPr>
        <p:spPr>
          <a:xfrm flipH="false" flipV="false" rot="0">
            <a:off x="12258108" y="6073181"/>
            <a:ext cx="5560706" cy="3510785"/>
          </a:xfrm>
          <a:custGeom>
            <a:avLst/>
            <a:gdLst/>
            <a:ahLst/>
            <a:cxnLst/>
            <a:rect r="r" b="b" t="t" l="l"/>
            <a:pathLst>
              <a:path h="3510785" w="5560706">
                <a:moveTo>
                  <a:pt x="0" y="0"/>
                </a:moveTo>
                <a:lnTo>
                  <a:pt x="5560706" y="0"/>
                </a:lnTo>
                <a:lnTo>
                  <a:pt x="5560706" y="3510785"/>
                </a:lnTo>
                <a:lnTo>
                  <a:pt x="0" y="3510785"/>
                </a:lnTo>
                <a:lnTo>
                  <a:pt x="0" y="0"/>
                </a:lnTo>
                <a:close/>
              </a:path>
            </a:pathLst>
          </a:custGeom>
          <a:blipFill>
            <a:blip r:embed="rId13"/>
            <a:stretch>
              <a:fillRect l="0" t="0" r="0" b="0"/>
            </a:stretch>
          </a:blipFill>
        </p:spPr>
      </p:sp>
      <p:sp>
        <p:nvSpPr>
          <p:cNvPr name="TextBox 13" id="13"/>
          <p:cNvSpPr txBox="true"/>
          <p:nvPr/>
        </p:nvSpPr>
        <p:spPr>
          <a:xfrm rot="0">
            <a:off x="4389402" y="123825"/>
            <a:ext cx="10379460" cy="1728372"/>
          </a:xfrm>
          <a:prstGeom prst="rect">
            <a:avLst/>
          </a:prstGeom>
        </p:spPr>
        <p:txBody>
          <a:bodyPr anchor="t" rtlCol="false" tIns="0" lIns="0" bIns="0" rIns="0">
            <a:spAutoFit/>
          </a:bodyPr>
          <a:lstStyle/>
          <a:p>
            <a:pPr algn="ctr">
              <a:lnSpc>
                <a:spcPts val="6629"/>
              </a:lnSpc>
            </a:pPr>
            <a:r>
              <a:rPr lang="en-US" sz="6629">
                <a:solidFill>
                  <a:srgbClr val="EDEDEE"/>
                </a:solidFill>
                <a:latin typeface="Lucidity Condensed"/>
                <a:ea typeface="Lucidity Condensed"/>
                <a:cs typeface="Lucidity Condensed"/>
                <a:sym typeface="Lucidity Condensed"/>
              </a:rPr>
              <a:t>kontribusi utama para ilmuwan muslim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353974">
            <a:off x="15574158" y="-1290026"/>
            <a:ext cx="5865067" cy="12125480"/>
          </a:xfrm>
          <a:custGeom>
            <a:avLst/>
            <a:gdLst/>
            <a:ahLst/>
            <a:cxnLst/>
            <a:rect r="r" b="b" t="t" l="l"/>
            <a:pathLst>
              <a:path h="12125480" w="5865067">
                <a:moveTo>
                  <a:pt x="0" y="0"/>
                </a:moveTo>
                <a:lnTo>
                  <a:pt x="5865067" y="0"/>
                </a:lnTo>
                <a:lnTo>
                  <a:pt x="5865067" y="12125480"/>
                </a:lnTo>
                <a:lnTo>
                  <a:pt x="0" y="12125480"/>
                </a:lnTo>
                <a:lnTo>
                  <a:pt x="0" y="0"/>
                </a:lnTo>
                <a:close/>
              </a:path>
            </a:pathLst>
          </a:custGeom>
          <a:blipFill>
            <a:blip r:embed="rId3"/>
            <a:stretch>
              <a:fillRect l="0" t="-32961" r="-138118" b="0"/>
            </a:stretch>
          </a:blipFill>
        </p:spPr>
      </p:sp>
      <p:sp>
        <p:nvSpPr>
          <p:cNvPr name="TextBox 4" id="4"/>
          <p:cNvSpPr txBox="true"/>
          <p:nvPr/>
        </p:nvSpPr>
        <p:spPr>
          <a:xfrm rot="0">
            <a:off x="2060455" y="2131821"/>
            <a:ext cx="10803487" cy="2089151"/>
          </a:xfrm>
          <a:prstGeom prst="rect">
            <a:avLst/>
          </a:prstGeom>
        </p:spPr>
        <p:txBody>
          <a:bodyPr anchor="t" rtlCol="false" tIns="0" lIns="0" bIns="0" rIns="0">
            <a:spAutoFit/>
          </a:bodyPr>
          <a:lstStyle/>
          <a:p>
            <a:pPr algn="l">
              <a:lnSpc>
                <a:spcPts val="8000"/>
              </a:lnSpc>
            </a:pPr>
            <a:r>
              <a:rPr lang="en-US" sz="8000">
                <a:solidFill>
                  <a:srgbClr val="233359"/>
                </a:solidFill>
                <a:latin typeface="Lucidity Condensed"/>
                <a:ea typeface="Lucidity Condensed"/>
                <a:cs typeface="Lucidity Condensed"/>
                <a:sym typeface="Lucidity Condensed"/>
              </a:rPr>
              <a:t>Apa manfaat dari penelitian sejarah ini?</a:t>
            </a:r>
          </a:p>
        </p:txBody>
      </p:sp>
      <p:sp>
        <p:nvSpPr>
          <p:cNvPr name="Freeform 5" id="5"/>
          <p:cNvSpPr/>
          <p:nvPr/>
        </p:nvSpPr>
        <p:spPr>
          <a:xfrm flipH="false" flipV="true" rot="5109788">
            <a:off x="10235456" y="1247741"/>
            <a:ext cx="9732665" cy="3365132"/>
          </a:xfrm>
          <a:custGeom>
            <a:avLst/>
            <a:gdLst/>
            <a:ahLst/>
            <a:cxnLst/>
            <a:rect r="r" b="b" t="t" l="l"/>
            <a:pathLst>
              <a:path h="3365132" w="9732665">
                <a:moveTo>
                  <a:pt x="0" y="3365132"/>
                </a:moveTo>
                <a:lnTo>
                  <a:pt x="9732665" y="3365132"/>
                </a:lnTo>
                <a:lnTo>
                  <a:pt x="9732665" y="0"/>
                </a:lnTo>
                <a:lnTo>
                  <a:pt x="0" y="0"/>
                </a:lnTo>
                <a:lnTo>
                  <a:pt x="0" y="3365132"/>
                </a:lnTo>
                <a:close/>
              </a:path>
            </a:pathLst>
          </a:custGeom>
          <a:blipFill>
            <a:blip r:embed="rId4"/>
            <a:stretch>
              <a:fillRect l="-660" t="0" r="-660" b="0"/>
            </a:stretch>
          </a:blipFill>
        </p:spPr>
      </p:sp>
      <p:sp>
        <p:nvSpPr>
          <p:cNvPr name="Freeform 6" id="6"/>
          <p:cNvSpPr/>
          <p:nvPr/>
        </p:nvSpPr>
        <p:spPr>
          <a:xfrm flipH="true" flipV="false" rot="-4506908">
            <a:off x="14086686" y="6532230"/>
            <a:ext cx="4693203" cy="2366041"/>
          </a:xfrm>
          <a:custGeom>
            <a:avLst/>
            <a:gdLst/>
            <a:ahLst/>
            <a:cxnLst/>
            <a:rect r="r" b="b" t="t" l="l"/>
            <a:pathLst>
              <a:path h="2366041" w="4693203">
                <a:moveTo>
                  <a:pt x="4693203" y="0"/>
                </a:moveTo>
                <a:lnTo>
                  <a:pt x="0" y="0"/>
                </a:lnTo>
                <a:lnTo>
                  <a:pt x="0" y="2366040"/>
                </a:lnTo>
                <a:lnTo>
                  <a:pt x="4693203" y="2366040"/>
                </a:lnTo>
                <a:lnTo>
                  <a:pt x="4693203" y="0"/>
                </a:lnTo>
                <a:close/>
              </a:path>
            </a:pathLst>
          </a:custGeom>
          <a:blipFill>
            <a:blip r:embed="rId5"/>
            <a:stretch>
              <a:fillRect l="-27148" t="-5580" r="-218625" b="-44453"/>
            </a:stretch>
          </a:blipFill>
        </p:spPr>
      </p:sp>
      <p:sp>
        <p:nvSpPr>
          <p:cNvPr name="Freeform 7" id="7"/>
          <p:cNvSpPr/>
          <p:nvPr/>
        </p:nvSpPr>
        <p:spPr>
          <a:xfrm flipH="false" flipV="false" rot="0">
            <a:off x="13758119" y="2254221"/>
            <a:ext cx="3739573" cy="5666960"/>
          </a:xfrm>
          <a:custGeom>
            <a:avLst/>
            <a:gdLst/>
            <a:ahLst/>
            <a:cxnLst/>
            <a:rect r="r" b="b" t="t" l="l"/>
            <a:pathLst>
              <a:path h="5666960" w="3739573">
                <a:moveTo>
                  <a:pt x="0" y="0"/>
                </a:moveTo>
                <a:lnTo>
                  <a:pt x="3739573" y="0"/>
                </a:lnTo>
                <a:lnTo>
                  <a:pt x="3739573" y="5666961"/>
                </a:lnTo>
                <a:lnTo>
                  <a:pt x="0" y="5666961"/>
                </a:lnTo>
                <a:lnTo>
                  <a:pt x="0" y="0"/>
                </a:lnTo>
                <a:close/>
              </a:path>
            </a:pathLst>
          </a:custGeom>
          <a:blipFill>
            <a:blip r:embed="rId6"/>
            <a:stretch>
              <a:fillRect l="0" t="0" r="0" b="0"/>
            </a:stretch>
          </a:blipFill>
        </p:spPr>
      </p:sp>
      <p:sp>
        <p:nvSpPr>
          <p:cNvPr name="Freeform 8" id="8"/>
          <p:cNvSpPr/>
          <p:nvPr/>
        </p:nvSpPr>
        <p:spPr>
          <a:xfrm flipH="true" flipV="false" rot="-380851">
            <a:off x="12473045" y="2314375"/>
            <a:ext cx="1232013" cy="1028171"/>
          </a:xfrm>
          <a:custGeom>
            <a:avLst/>
            <a:gdLst/>
            <a:ahLst/>
            <a:cxnLst/>
            <a:rect r="r" b="b" t="t" l="l"/>
            <a:pathLst>
              <a:path h="1028171" w="1232013">
                <a:moveTo>
                  <a:pt x="1232013" y="0"/>
                </a:moveTo>
                <a:lnTo>
                  <a:pt x="0" y="0"/>
                </a:lnTo>
                <a:lnTo>
                  <a:pt x="0" y="1028171"/>
                </a:lnTo>
                <a:lnTo>
                  <a:pt x="1232013" y="1028171"/>
                </a:lnTo>
                <a:lnTo>
                  <a:pt x="123201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4235400">
            <a:off x="13280241" y="7770694"/>
            <a:ext cx="4038903" cy="4683364"/>
          </a:xfrm>
          <a:custGeom>
            <a:avLst/>
            <a:gdLst/>
            <a:ahLst/>
            <a:cxnLst/>
            <a:rect r="r" b="b" t="t" l="l"/>
            <a:pathLst>
              <a:path h="4683364" w="4038903">
                <a:moveTo>
                  <a:pt x="0" y="0"/>
                </a:moveTo>
                <a:lnTo>
                  <a:pt x="4038903" y="0"/>
                </a:lnTo>
                <a:lnTo>
                  <a:pt x="4038903" y="4683364"/>
                </a:lnTo>
                <a:lnTo>
                  <a:pt x="0" y="4683364"/>
                </a:lnTo>
                <a:lnTo>
                  <a:pt x="0" y="0"/>
                </a:lnTo>
                <a:close/>
              </a:path>
            </a:pathLst>
          </a:custGeom>
          <a:blipFill>
            <a:blip r:embed="rId9"/>
            <a:stretch>
              <a:fillRect l="-49167" t="0" r="0" b="-27515"/>
            </a:stretch>
          </a:blipFill>
        </p:spPr>
      </p:sp>
      <p:sp>
        <p:nvSpPr>
          <p:cNvPr name="TextBox 10" id="10"/>
          <p:cNvSpPr txBox="true"/>
          <p:nvPr/>
        </p:nvSpPr>
        <p:spPr>
          <a:xfrm rot="0">
            <a:off x="2060455" y="4844924"/>
            <a:ext cx="10803487" cy="3443605"/>
          </a:xfrm>
          <a:prstGeom prst="rect">
            <a:avLst/>
          </a:prstGeom>
        </p:spPr>
        <p:txBody>
          <a:bodyPr anchor="t" rtlCol="false" tIns="0" lIns="0" bIns="0" rIns="0">
            <a:spAutoFit/>
          </a:bodyPr>
          <a:lstStyle/>
          <a:p>
            <a:pPr algn="l">
              <a:lnSpc>
                <a:spcPts val="3919"/>
              </a:lnSpc>
            </a:pPr>
            <a:r>
              <a:rPr lang="en-US" sz="2799">
                <a:solidFill>
                  <a:srgbClr val="000000"/>
                </a:solidFill>
                <a:latin typeface="Montserrat"/>
                <a:ea typeface="Montserrat"/>
                <a:cs typeface="Montserrat"/>
                <a:sym typeface="Montserrat"/>
              </a:rPr>
              <a:t>Setelah mengumpulkan data yang akurat kita juga perlu mengetahui manfaat dari penelitian sejarah ini. Pembelajaran sejarah bertujuan untuk menambah wawasan tentang apa yang telah terjadi di masa lalu agar kita dapat belajar dari kegagalan maupun kesuksesan di masa lalu, membuat prediksi masa sekarang dan masa yang akan datang. Maka jangan pernah melupakan sejarah.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5556974">
            <a:off x="619922" y="6241904"/>
            <a:ext cx="4391874" cy="9079792"/>
          </a:xfrm>
          <a:custGeom>
            <a:avLst/>
            <a:gdLst/>
            <a:ahLst/>
            <a:cxnLst/>
            <a:rect r="r" b="b" t="t" l="l"/>
            <a:pathLst>
              <a:path h="9079792" w="4391874">
                <a:moveTo>
                  <a:pt x="0" y="0"/>
                </a:moveTo>
                <a:lnTo>
                  <a:pt x="4391875" y="0"/>
                </a:lnTo>
                <a:lnTo>
                  <a:pt x="4391875" y="9079792"/>
                </a:lnTo>
                <a:lnTo>
                  <a:pt x="0" y="9079792"/>
                </a:lnTo>
                <a:lnTo>
                  <a:pt x="0" y="0"/>
                </a:lnTo>
                <a:close/>
              </a:path>
            </a:pathLst>
          </a:custGeom>
          <a:blipFill>
            <a:blip r:embed="rId3"/>
            <a:stretch>
              <a:fillRect l="0" t="-32961" r="-138118" b="0"/>
            </a:stretch>
          </a:blipFill>
        </p:spPr>
      </p:sp>
      <p:sp>
        <p:nvSpPr>
          <p:cNvPr name="Freeform 4" id="4"/>
          <p:cNvSpPr/>
          <p:nvPr/>
        </p:nvSpPr>
        <p:spPr>
          <a:xfrm flipH="false" flipV="false" rot="-1925933">
            <a:off x="-1242513" y="5826766"/>
            <a:ext cx="4542426" cy="5096408"/>
          </a:xfrm>
          <a:custGeom>
            <a:avLst/>
            <a:gdLst/>
            <a:ahLst/>
            <a:cxnLst/>
            <a:rect r="r" b="b" t="t" l="l"/>
            <a:pathLst>
              <a:path h="5096408" w="4542426">
                <a:moveTo>
                  <a:pt x="0" y="0"/>
                </a:moveTo>
                <a:lnTo>
                  <a:pt x="4542426" y="0"/>
                </a:lnTo>
                <a:lnTo>
                  <a:pt x="4542426" y="5096408"/>
                </a:lnTo>
                <a:lnTo>
                  <a:pt x="0" y="5096408"/>
                </a:lnTo>
                <a:lnTo>
                  <a:pt x="0" y="0"/>
                </a:lnTo>
                <a:close/>
              </a:path>
            </a:pathLst>
          </a:custGeom>
          <a:blipFill>
            <a:blip r:embed="rId4"/>
            <a:stretch>
              <a:fillRect l="-58526" t="0" r="0" b="-40058"/>
            </a:stretch>
          </a:blipFill>
        </p:spPr>
      </p:sp>
      <p:sp>
        <p:nvSpPr>
          <p:cNvPr name="Freeform 5" id="5"/>
          <p:cNvSpPr/>
          <p:nvPr/>
        </p:nvSpPr>
        <p:spPr>
          <a:xfrm flipH="false" flipV="false" rot="-9313865">
            <a:off x="-613391" y="-4381631"/>
            <a:ext cx="3857036" cy="7974064"/>
          </a:xfrm>
          <a:custGeom>
            <a:avLst/>
            <a:gdLst/>
            <a:ahLst/>
            <a:cxnLst/>
            <a:rect r="r" b="b" t="t" l="l"/>
            <a:pathLst>
              <a:path h="7974064" w="3857036">
                <a:moveTo>
                  <a:pt x="0" y="0"/>
                </a:moveTo>
                <a:lnTo>
                  <a:pt x="3857036" y="0"/>
                </a:lnTo>
                <a:lnTo>
                  <a:pt x="3857036" y="7974065"/>
                </a:lnTo>
                <a:lnTo>
                  <a:pt x="0" y="7974065"/>
                </a:lnTo>
                <a:lnTo>
                  <a:pt x="0" y="0"/>
                </a:lnTo>
                <a:close/>
              </a:path>
            </a:pathLst>
          </a:custGeom>
          <a:blipFill>
            <a:blip r:embed="rId3"/>
            <a:stretch>
              <a:fillRect l="0" t="-32961" r="-138118" b="0"/>
            </a:stretch>
          </a:blipFill>
        </p:spPr>
      </p:sp>
      <p:sp>
        <p:nvSpPr>
          <p:cNvPr name="Freeform 6" id="6"/>
          <p:cNvSpPr/>
          <p:nvPr/>
        </p:nvSpPr>
        <p:spPr>
          <a:xfrm flipH="true" flipV="true" rot="-3586125">
            <a:off x="-562624" y="-1526358"/>
            <a:ext cx="7418577" cy="2531589"/>
          </a:xfrm>
          <a:custGeom>
            <a:avLst/>
            <a:gdLst/>
            <a:ahLst/>
            <a:cxnLst/>
            <a:rect r="r" b="b" t="t" l="l"/>
            <a:pathLst>
              <a:path h="2531589" w="7418577">
                <a:moveTo>
                  <a:pt x="7418576" y="2531589"/>
                </a:moveTo>
                <a:lnTo>
                  <a:pt x="0" y="2531589"/>
                </a:lnTo>
                <a:lnTo>
                  <a:pt x="0" y="0"/>
                </a:lnTo>
                <a:lnTo>
                  <a:pt x="7418576" y="0"/>
                </a:lnTo>
                <a:lnTo>
                  <a:pt x="7418576" y="2531589"/>
                </a:lnTo>
                <a:close/>
              </a:path>
            </a:pathLst>
          </a:custGeom>
          <a:blipFill>
            <a:blip r:embed="rId5"/>
            <a:stretch>
              <a:fillRect l="0" t="0" r="0" b="0"/>
            </a:stretch>
          </a:blipFill>
        </p:spPr>
      </p:sp>
      <p:sp>
        <p:nvSpPr>
          <p:cNvPr name="Freeform 7" id="7"/>
          <p:cNvSpPr/>
          <p:nvPr/>
        </p:nvSpPr>
        <p:spPr>
          <a:xfrm flipH="false" flipV="false" rot="-168346">
            <a:off x="13648612" y="5479396"/>
            <a:ext cx="5555556" cy="5533205"/>
          </a:xfrm>
          <a:custGeom>
            <a:avLst/>
            <a:gdLst/>
            <a:ahLst/>
            <a:cxnLst/>
            <a:rect r="r" b="b" t="t" l="l"/>
            <a:pathLst>
              <a:path h="5533205" w="5555556">
                <a:moveTo>
                  <a:pt x="0" y="0"/>
                </a:moveTo>
                <a:lnTo>
                  <a:pt x="5555556" y="0"/>
                </a:lnTo>
                <a:lnTo>
                  <a:pt x="5555556" y="5533205"/>
                </a:lnTo>
                <a:lnTo>
                  <a:pt x="0" y="5533205"/>
                </a:lnTo>
                <a:lnTo>
                  <a:pt x="0" y="0"/>
                </a:lnTo>
                <a:close/>
              </a:path>
            </a:pathLst>
          </a:custGeom>
          <a:blipFill>
            <a:blip r:embed="rId6"/>
            <a:stretch>
              <a:fillRect l="0" t="0" r="-45932" b="-33022"/>
            </a:stretch>
          </a:blipFill>
        </p:spPr>
      </p:sp>
      <p:grpSp>
        <p:nvGrpSpPr>
          <p:cNvPr name="Group 8" id="8"/>
          <p:cNvGrpSpPr/>
          <p:nvPr/>
        </p:nvGrpSpPr>
        <p:grpSpPr>
          <a:xfrm rot="0">
            <a:off x="5947023" y="2649730"/>
            <a:ext cx="6698754" cy="209071"/>
            <a:chOff x="0" y="0"/>
            <a:chExt cx="8931672" cy="278761"/>
          </a:xfrm>
        </p:grpSpPr>
        <p:sp>
          <p:nvSpPr>
            <p:cNvPr name="Freeform 9" id="9"/>
            <p:cNvSpPr/>
            <p:nvPr/>
          </p:nvSpPr>
          <p:spPr>
            <a:xfrm flipH="false" flipV="false" rot="0">
              <a:off x="0" y="0"/>
              <a:ext cx="2708072" cy="251017"/>
            </a:xfrm>
            <a:custGeom>
              <a:avLst/>
              <a:gdLst/>
              <a:ahLst/>
              <a:cxnLst/>
              <a:rect r="r" b="b" t="t" l="l"/>
              <a:pathLst>
                <a:path h="251017" w="2708072">
                  <a:moveTo>
                    <a:pt x="0" y="0"/>
                  </a:moveTo>
                  <a:lnTo>
                    <a:pt x="2708072" y="0"/>
                  </a:lnTo>
                  <a:lnTo>
                    <a:pt x="2708072" y="251017"/>
                  </a:lnTo>
                  <a:lnTo>
                    <a:pt x="0" y="251017"/>
                  </a:lnTo>
                  <a:lnTo>
                    <a:pt x="0" y="0"/>
                  </a:lnTo>
                  <a:close/>
                </a:path>
              </a:pathLst>
            </a:custGeom>
            <a:blipFill>
              <a:blip r:embed="rId7">
                <a:extLst>
                  <a:ext uri="{96DAC541-7B7A-43D3-8B79-37D633B846F1}">
                    <asvg:svgBlip xmlns:asvg="http://schemas.microsoft.com/office/drawing/2016/SVG/main" r:embed="rId8"/>
                  </a:ext>
                </a:extLst>
              </a:blip>
              <a:stretch>
                <a:fillRect l="0" t="0" r="-146153" b="-11052"/>
              </a:stretch>
            </a:blipFill>
            <a:ln cap="sq">
              <a:noFill/>
              <a:prstDash val="solid"/>
              <a:miter/>
            </a:ln>
          </p:spPr>
        </p:sp>
        <p:sp>
          <p:nvSpPr>
            <p:cNvPr name="Freeform 10" id="10"/>
            <p:cNvSpPr/>
            <p:nvPr/>
          </p:nvSpPr>
          <p:spPr>
            <a:xfrm flipH="true" flipV="true" rot="0">
              <a:off x="2265649" y="0"/>
              <a:ext cx="6666023" cy="278761"/>
            </a:xfrm>
            <a:custGeom>
              <a:avLst/>
              <a:gdLst/>
              <a:ahLst/>
              <a:cxnLst/>
              <a:rect r="r" b="b" t="t" l="l"/>
              <a:pathLst>
                <a:path h="278761" w="6666023">
                  <a:moveTo>
                    <a:pt x="6666023" y="278761"/>
                  </a:moveTo>
                  <a:lnTo>
                    <a:pt x="0" y="278761"/>
                  </a:lnTo>
                  <a:lnTo>
                    <a:pt x="0" y="0"/>
                  </a:lnTo>
                  <a:lnTo>
                    <a:pt x="6666023" y="0"/>
                  </a:lnTo>
                  <a:lnTo>
                    <a:pt x="6666023" y="278761"/>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grpSp>
        <p:nvGrpSpPr>
          <p:cNvPr name="Group 11" id="11"/>
          <p:cNvGrpSpPr/>
          <p:nvPr/>
        </p:nvGrpSpPr>
        <p:grpSpPr>
          <a:xfrm rot="0">
            <a:off x="5947023" y="7312444"/>
            <a:ext cx="6698754" cy="209071"/>
            <a:chOff x="0" y="0"/>
            <a:chExt cx="8931672" cy="278761"/>
          </a:xfrm>
        </p:grpSpPr>
        <p:sp>
          <p:nvSpPr>
            <p:cNvPr name="Freeform 12" id="12"/>
            <p:cNvSpPr/>
            <p:nvPr/>
          </p:nvSpPr>
          <p:spPr>
            <a:xfrm flipH="false" flipV="false" rot="0">
              <a:off x="0" y="0"/>
              <a:ext cx="2708072" cy="251017"/>
            </a:xfrm>
            <a:custGeom>
              <a:avLst/>
              <a:gdLst/>
              <a:ahLst/>
              <a:cxnLst/>
              <a:rect r="r" b="b" t="t" l="l"/>
              <a:pathLst>
                <a:path h="251017" w="2708072">
                  <a:moveTo>
                    <a:pt x="0" y="0"/>
                  </a:moveTo>
                  <a:lnTo>
                    <a:pt x="2708072" y="0"/>
                  </a:lnTo>
                  <a:lnTo>
                    <a:pt x="2708072" y="251017"/>
                  </a:lnTo>
                  <a:lnTo>
                    <a:pt x="0" y="251017"/>
                  </a:lnTo>
                  <a:lnTo>
                    <a:pt x="0" y="0"/>
                  </a:lnTo>
                  <a:close/>
                </a:path>
              </a:pathLst>
            </a:custGeom>
            <a:blipFill>
              <a:blip r:embed="rId7">
                <a:extLst>
                  <a:ext uri="{96DAC541-7B7A-43D3-8B79-37D633B846F1}">
                    <asvg:svgBlip xmlns:asvg="http://schemas.microsoft.com/office/drawing/2016/SVG/main" r:embed="rId8"/>
                  </a:ext>
                </a:extLst>
              </a:blip>
              <a:stretch>
                <a:fillRect l="0" t="0" r="-146153" b="-11052"/>
              </a:stretch>
            </a:blipFill>
            <a:ln cap="sq">
              <a:noFill/>
              <a:prstDash val="solid"/>
              <a:miter/>
            </a:ln>
          </p:spPr>
        </p:sp>
        <p:sp>
          <p:nvSpPr>
            <p:cNvPr name="Freeform 13" id="13"/>
            <p:cNvSpPr/>
            <p:nvPr/>
          </p:nvSpPr>
          <p:spPr>
            <a:xfrm flipH="true" flipV="true" rot="0">
              <a:off x="2265649" y="0"/>
              <a:ext cx="6666023" cy="278761"/>
            </a:xfrm>
            <a:custGeom>
              <a:avLst/>
              <a:gdLst/>
              <a:ahLst/>
              <a:cxnLst/>
              <a:rect r="r" b="b" t="t" l="l"/>
              <a:pathLst>
                <a:path h="278761" w="6666023">
                  <a:moveTo>
                    <a:pt x="6666023" y="278761"/>
                  </a:moveTo>
                  <a:lnTo>
                    <a:pt x="0" y="278761"/>
                  </a:lnTo>
                  <a:lnTo>
                    <a:pt x="0" y="0"/>
                  </a:lnTo>
                  <a:lnTo>
                    <a:pt x="6666023" y="0"/>
                  </a:lnTo>
                  <a:lnTo>
                    <a:pt x="6666023" y="278761"/>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sp>
        <p:nvSpPr>
          <p:cNvPr name="Freeform 14" id="14"/>
          <p:cNvSpPr/>
          <p:nvPr/>
        </p:nvSpPr>
        <p:spPr>
          <a:xfrm flipH="false" flipV="false" rot="792150">
            <a:off x="11693507" y="-295"/>
            <a:ext cx="8145542" cy="2057989"/>
          </a:xfrm>
          <a:custGeom>
            <a:avLst/>
            <a:gdLst/>
            <a:ahLst/>
            <a:cxnLst/>
            <a:rect r="r" b="b" t="t" l="l"/>
            <a:pathLst>
              <a:path h="2057989" w="8145542">
                <a:moveTo>
                  <a:pt x="0" y="0"/>
                </a:moveTo>
                <a:lnTo>
                  <a:pt x="8145542" y="0"/>
                </a:lnTo>
                <a:lnTo>
                  <a:pt x="8145542" y="2057990"/>
                </a:lnTo>
                <a:lnTo>
                  <a:pt x="0" y="2057990"/>
                </a:lnTo>
                <a:lnTo>
                  <a:pt x="0" y="0"/>
                </a:lnTo>
                <a:close/>
              </a:path>
            </a:pathLst>
          </a:custGeom>
          <a:blipFill>
            <a:blip r:embed="rId9"/>
            <a:stretch>
              <a:fillRect l="0" t="-5093" r="-53639" b="-27929"/>
            </a:stretch>
          </a:blipFill>
        </p:spPr>
      </p:sp>
      <p:sp>
        <p:nvSpPr>
          <p:cNvPr name="Freeform 15" id="15"/>
          <p:cNvSpPr/>
          <p:nvPr/>
        </p:nvSpPr>
        <p:spPr>
          <a:xfrm flipH="false" flipV="false" rot="10673952">
            <a:off x="15696255" y="-1273152"/>
            <a:ext cx="4098480" cy="4781217"/>
          </a:xfrm>
          <a:custGeom>
            <a:avLst/>
            <a:gdLst/>
            <a:ahLst/>
            <a:cxnLst/>
            <a:rect r="r" b="b" t="t" l="l"/>
            <a:pathLst>
              <a:path h="4781217" w="4098480">
                <a:moveTo>
                  <a:pt x="0" y="0"/>
                </a:moveTo>
                <a:lnTo>
                  <a:pt x="4098480" y="0"/>
                </a:lnTo>
                <a:lnTo>
                  <a:pt x="4098480" y="4781218"/>
                </a:lnTo>
                <a:lnTo>
                  <a:pt x="0" y="4781218"/>
                </a:lnTo>
                <a:lnTo>
                  <a:pt x="0" y="0"/>
                </a:lnTo>
                <a:close/>
              </a:path>
            </a:pathLst>
          </a:custGeom>
          <a:blipFill>
            <a:blip r:embed="rId4"/>
            <a:stretch>
              <a:fillRect l="-104760" t="-21685" r="0" b="-52300"/>
            </a:stretch>
          </a:blipFill>
        </p:spPr>
      </p:sp>
      <p:sp>
        <p:nvSpPr>
          <p:cNvPr name="Freeform 16" id="16"/>
          <p:cNvSpPr/>
          <p:nvPr/>
        </p:nvSpPr>
        <p:spPr>
          <a:xfrm flipH="false" flipV="false" rot="0">
            <a:off x="-725432" y="1028700"/>
            <a:ext cx="5032220" cy="2031759"/>
          </a:xfrm>
          <a:custGeom>
            <a:avLst/>
            <a:gdLst/>
            <a:ahLst/>
            <a:cxnLst/>
            <a:rect r="r" b="b" t="t" l="l"/>
            <a:pathLst>
              <a:path h="2031759" w="5032220">
                <a:moveTo>
                  <a:pt x="0" y="0"/>
                </a:moveTo>
                <a:lnTo>
                  <a:pt x="5032220" y="0"/>
                </a:lnTo>
                <a:lnTo>
                  <a:pt x="5032220" y="2031759"/>
                </a:lnTo>
                <a:lnTo>
                  <a:pt x="0" y="2031759"/>
                </a:lnTo>
                <a:lnTo>
                  <a:pt x="0" y="0"/>
                </a:lnTo>
                <a:close/>
              </a:path>
            </a:pathLst>
          </a:custGeom>
          <a:blipFill>
            <a:blip r:embed="rId10"/>
            <a:stretch>
              <a:fillRect l="0" t="0" r="0" b="0"/>
            </a:stretch>
          </a:blipFill>
        </p:spPr>
      </p:sp>
      <p:sp>
        <p:nvSpPr>
          <p:cNvPr name="TextBox 17" id="17"/>
          <p:cNvSpPr txBox="true"/>
          <p:nvPr/>
        </p:nvSpPr>
        <p:spPr>
          <a:xfrm rot="0">
            <a:off x="2723364" y="4534975"/>
            <a:ext cx="13146071" cy="1079501"/>
          </a:xfrm>
          <a:prstGeom prst="rect">
            <a:avLst/>
          </a:prstGeom>
        </p:spPr>
        <p:txBody>
          <a:bodyPr anchor="t" rtlCol="false" tIns="0" lIns="0" bIns="0" rIns="0">
            <a:spAutoFit/>
          </a:bodyPr>
          <a:lstStyle/>
          <a:p>
            <a:pPr algn="ctr">
              <a:lnSpc>
                <a:spcPts val="8000"/>
              </a:lnSpc>
            </a:pPr>
            <a:r>
              <a:rPr lang="en-US" sz="8000" spc="400">
                <a:solidFill>
                  <a:srgbClr val="233359"/>
                </a:solidFill>
                <a:latin typeface="Lucidity Condensed"/>
                <a:ea typeface="Lucidity Condensed"/>
                <a:cs typeface="Lucidity Condensed"/>
                <a:sym typeface="Lucidity Condensed"/>
              </a:rPr>
              <a:t>Terimakasih!!</a:t>
            </a:r>
          </a:p>
        </p:txBody>
      </p:sp>
      <p:sp>
        <p:nvSpPr>
          <p:cNvPr name="Freeform 18" id="18"/>
          <p:cNvSpPr/>
          <p:nvPr/>
        </p:nvSpPr>
        <p:spPr>
          <a:xfrm flipH="true" flipV="false" rot="967761">
            <a:off x="15395598" y="6133378"/>
            <a:ext cx="1232013" cy="1028171"/>
          </a:xfrm>
          <a:custGeom>
            <a:avLst/>
            <a:gdLst/>
            <a:ahLst/>
            <a:cxnLst/>
            <a:rect r="r" b="b" t="t" l="l"/>
            <a:pathLst>
              <a:path h="1028171" w="1232013">
                <a:moveTo>
                  <a:pt x="1232013" y="0"/>
                </a:moveTo>
                <a:lnTo>
                  <a:pt x="0" y="0"/>
                </a:lnTo>
                <a:lnTo>
                  <a:pt x="0" y="1028171"/>
                </a:lnTo>
                <a:lnTo>
                  <a:pt x="1232013" y="1028171"/>
                </a:lnTo>
                <a:lnTo>
                  <a:pt x="1232013"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true" flipV="false" rot="-10086308">
            <a:off x="1174671" y="3384087"/>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587925">
            <a:off x="1131946" y="2470849"/>
            <a:ext cx="6837862" cy="7137956"/>
          </a:xfrm>
          <a:custGeom>
            <a:avLst/>
            <a:gdLst/>
            <a:ahLst/>
            <a:cxnLst/>
            <a:rect r="r" b="b" t="t" l="l"/>
            <a:pathLst>
              <a:path h="7137956" w="6837862">
                <a:moveTo>
                  <a:pt x="0" y="0"/>
                </a:moveTo>
                <a:lnTo>
                  <a:pt x="6837862" y="0"/>
                </a:lnTo>
                <a:lnTo>
                  <a:pt x="6837862" y="7137956"/>
                </a:lnTo>
                <a:lnTo>
                  <a:pt x="0" y="7137956"/>
                </a:lnTo>
                <a:lnTo>
                  <a:pt x="0" y="0"/>
                </a:lnTo>
                <a:close/>
              </a:path>
            </a:pathLst>
          </a:custGeom>
          <a:blipFill>
            <a:blip r:embed="rId3"/>
            <a:stretch>
              <a:fillRect l="-5310" t="0" r="0" b="0"/>
            </a:stretch>
          </a:blipFill>
        </p:spPr>
      </p:sp>
      <p:sp>
        <p:nvSpPr>
          <p:cNvPr name="Freeform 4" id="4"/>
          <p:cNvSpPr/>
          <p:nvPr/>
        </p:nvSpPr>
        <p:spPr>
          <a:xfrm flipH="false" flipV="false" rot="-10460074">
            <a:off x="-2508814" y="-1233964"/>
            <a:ext cx="6166478" cy="12748620"/>
          </a:xfrm>
          <a:custGeom>
            <a:avLst/>
            <a:gdLst/>
            <a:ahLst/>
            <a:cxnLst/>
            <a:rect r="r" b="b" t="t" l="l"/>
            <a:pathLst>
              <a:path h="12748620" w="6166478">
                <a:moveTo>
                  <a:pt x="0" y="0"/>
                </a:moveTo>
                <a:lnTo>
                  <a:pt x="6166478" y="0"/>
                </a:lnTo>
                <a:lnTo>
                  <a:pt x="6166478" y="12748620"/>
                </a:lnTo>
                <a:lnTo>
                  <a:pt x="0" y="12748620"/>
                </a:lnTo>
                <a:lnTo>
                  <a:pt x="0" y="0"/>
                </a:lnTo>
                <a:close/>
              </a:path>
            </a:pathLst>
          </a:custGeom>
          <a:blipFill>
            <a:blip r:embed="rId4"/>
            <a:stretch>
              <a:fillRect l="0" t="-32961" r="-138118" b="0"/>
            </a:stretch>
          </a:blipFill>
        </p:spPr>
      </p:sp>
      <p:sp>
        <p:nvSpPr>
          <p:cNvPr name="Freeform 5" id="5"/>
          <p:cNvSpPr/>
          <p:nvPr/>
        </p:nvSpPr>
        <p:spPr>
          <a:xfrm flipH="false" flipV="false" rot="-5318649">
            <a:off x="-2730737" y="4126621"/>
            <a:ext cx="11539264" cy="3033523"/>
          </a:xfrm>
          <a:custGeom>
            <a:avLst/>
            <a:gdLst/>
            <a:ahLst/>
            <a:cxnLst/>
            <a:rect r="r" b="b" t="t" l="l"/>
            <a:pathLst>
              <a:path h="3033523" w="11539264">
                <a:moveTo>
                  <a:pt x="0" y="0"/>
                </a:moveTo>
                <a:lnTo>
                  <a:pt x="11539263" y="0"/>
                </a:lnTo>
                <a:lnTo>
                  <a:pt x="11539263" y="3033523"/>
                </a:lnTo>
                <a:lnTo>
                  <a:pt x="0" y="3033523"/>
                </a:lnTo>
                <a:lnTo>
                  <a:pt x="0" y="0"/>
                </a:lnTo>
                <a:close/>
              </a:path>
            </a:pathLst>
          </a:custGeom>
          <a:blipFill>
            <a:blip r:embed="rId5"/>
            <a:stretch>
              <a:fillRect l="-7211" t="0" r="-33818" b="-17351"/>
            </a:stretch>
          </a:blipFill>
        </p:spPr>
      </p:sp>
      <p:sp>
        <p:nvSpPr>
          <p:cNvPr name="Freeform 6" id="6"/>
          <p:cNvSpPr/>
          <p:nvPr/>
        </p:nvSpPr>
        <p:spPr>
          <a:xfrm flipH="false" flipV="false" rot="0">
            <a:off x="-750254" y="4052780"/>
            <a:ext cx="8107383" cy="7360411"/>
          </a:xfrm>
          <a:custGeom>
            <a:avLst/>
            <a:gdLst/>
            <a:ahLst/>
            <a:cxnLst/>
            <a:rect r="r" b="b" t="t" l="l"/>
            <a:pathLst>
              <a:path h="7360411" w="8107383">
                <a:moveTo>
                  <a:pt x="0" y="0"/>
                </a:moveTo>
                <a:lnTo>
                  <a:pt x="8107383" y="0"/>
                </a:lnTo>
                <a:lnTo>
                  <a:pt x="8107383" y="7360411"/>
                </a:lnTo>
                <a:lnTo>
                  <a:pt x="0" y="7360411"/>
                </a:lnTo>
                <a:lnTo>
                  <a:pt x="0" y="0"/>
                </a:lnTo>
                <a:close/>
              </a:path>
            </a:pathLst>
          </a:custGeom>
          <a:blipFill>
            <a:blip r:embed="rId6"/>
            <a:stretch>
              <a:fillRect l="0" t="0" r="0" b="0"/>
            </a:stretch>
          </a:blipFill>
        </p:spPr>
      </p:sp>
      <p:sp>
        <p:nvSpPr>
          <p:cNvPr name="Freeform 7" id="7"/>
          <p:cNvSpPr/>
          <p:nvPr/>
        </p:nvSpPr>
        <p:spPr>
          <a:xfrm flipH="false" flipV="false" rot="-724956">
            <a:off x="5666494" y="1817342"/>
            <a:ext cx="1232013" cy="1028171"/>
          </a:xfrm>
          <a:custGeom>
            <a:avLst/>
            <a:gdLst/>
            <a:ahLst/>
            <a:cxnLst/>
            <a:rect r="r" b="b" t="t" l="l"/>
            <a:pathLst>
              <a:path h="1028171" w="1232013">
                <a:moveTo>
                  <a:pt x="0" y="0"/>
                </a:moveTo>
                <a:lnTo>
                  <a:pt x="1232013" y="0"/>
                </a:lnTo>
                <a:lnTo>
                  <a:pt x="1232013" y="1028171"/>
                </a:lnTo>
                <a:lnTo>
                  <a:pt x="0" y="10281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5256267">
            <a:off x="1475119" y="1057212"/>
            <a:ext cx="5659324" cy="1767682"/>
          </a:xfrm>
          <a:custGeom>
            <a:avLst/>
            <a:gdLst/>
            <a:ahLst/>
            <a:cxnLst/>
            <a:rect r="r" b="b" t="t" l="l"/>
            <a:pathLst>
              <a:path h="1767682" w="5659324">
                <a:moveTo>
                  <a:pt x="5659323" y="0"/>
                </a:moveTo>
                <a:lnTo>
                  <a:pt x="0" y="0"/>
                </a:lnTo>
                <a:lnTo>
                  <a:pt x="0" y="1767682"/>
                </a:lnTo>
                <a:lnTo>
                  <a:pt x="5659323" y="1767682"/>
                </a:lnTo>
                <a:lnTo>
                  <a:pt x="5659323" y="0"/>
                </a:lnTo>
                <a:close/>
              </a:path>
            </a:pathLst>
          </a:custGeom>
          <a:blipFill>
            <a:blip r:embed="rId9"/>
            <a:stretch>
              <a:fillRect l="-18160" t="-29094" r="0" b="0"/>
            </a:stretch>
          </a:blipFill>
        </p:spPr>
      </p:sp>
      <p:sp>
        <p:nvSpPr>
          <p:cNvPr name="TextBox 9" id="9"/>
          <p:cNvSpPr txBox="true"/>
          <p:nvPr/>
        </p:nvSpPr>
        <p:spPr>
          <a:xfrm rot="0">
            <a:off x="8670204" y="2198510"/>
            <a:ext cx="7121680" cy="1339849"/>
          </a:xfrm>
          <a:prstGeom prst="rect">
            <a:avLst/>
          </a:prstGeom>
        </p:spPr>
        <p:txBody>
          <a:bodyPr anchor="t" rtlCol="false" tIns="0" lIns="0" bIns="0" rIns="0">
            <a:spAutoFit/>
          </a:bodyPr>
          <a:lstStyle/>
          <a:p>
            <a:pPr algn="l">
              <a:lnSpc>
                <a:spcPts val="9999"/>
              </a:lnSpc>
            </a:pPr>
            <a:r>
              <a:rPr lang="en-US" sz="9999">
                <a:solidFill>
                  <a:srgbClr val="233359"/>
                </a:solidFill>
                <a:latin typeface="Lucidity Condensed"/>
                <a:ea typeface="Lucidity Condensed"/>
                <a:cs typeface="Lucidity Condensed"/>
                <a:sym typeface="Lucidity Condensed"/>
              </a:rPr>
              <a:t>pendahuluan</a:t>
            </a:r>
          </a:p>
        </p:txBody>
      </p:sp>
      <p:sp>
        <p:nvSpPr>
          <p:cNvPr name="TextBox 10" id="10"/>
          <p:cNvSpPr txBox="true"/>
          <p:nvPr/>
        </p:nvSpPr>
        <p:spPr>
          <a:xfrm rot="0">
            <a:off x="8071371" y="4405135"/>
            <a:ext cx="10167195" cy="4510265"/>
          </a:xfrm>
          <a:prstGeom prst="rect">
            <a:avLst/>
          </a:prstGeom>
        </p:spPr>
        <p:txBody>
          <a:bodyPr anchor="t" rtlCol="false" tIns="0" lIns="0" bIns="0" rIns="0">
            <a:spAutoFit/>
          </a:bodyPr>
          <a:lstStyle/>
          <a:p>
            <a:pPr algn="l">
              <a:lnSpc>
                <a:spcPts val="4008"/>
              </a:lnSpc>
            </a:pPr>
            <a:r>
              <a:rPr lang="en-US" sz="2863">
                <a:solidFill>
                  <a:srgbClr val="000000"/>
                </a:solidFill>
                <a:latin typeface="Montserrat"/>
                <a:ea typeface="Montserrat"/>
                <a:cs typeface="Montserrat"/>
                <a:sym typeface="Montserrat"/>
              </a:rPr>
              <a:t>IPTEK dan agama merupakan dua entitas yang berbeda, namun keduanya sama-sama memiliki peranan sangat penting dalam kehidupan manusia. Agama merupakan petunjuk yang dipedomankan melalui aturan dalam kitab suci sedangkan sains berpijak pada interaksi serta komunikasi yang terbangun dalam masyarakat. Keduanya akan bergandeng pada proses prilaku, moral, etika, stratafikasi sosial dan struktur masyarakat.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true" flipV="false" rot="134536">
            <a:off x="-733163" y="4408974"/>
            <a:ext cx="19122643" cy="9522595"/>
          </a:xfrm>
          <a:custGeom>
            <a:avLst/>
            <a:gdLst/>
            <a:ahLst/>
            <a:cxnLst/>
            <a:rect r="r" b="b" t="t" l="l"/>
            <a:pathLst>
              <a:path h="9522595" w="19122643">
                <a:moveTo>
                  <a:pt x="19122643" y="0"/>
                </a:moveTo>
                <a:lnTo>
                  <a:pt x="0" y="0"/>
                </a:lnTo>
                <a:lnTo>
                  <a:pt x="0" y="9522595"/>
                </a:lnTo>
                <a:lnTo>
                  <a:pt x="19122643" y="9522595"/>
                </a:lnTo>
                <a:lnTo>
                  <a:pt x="19122643" y="0"/>
                </a:lnTo>
                <a:close/>
              </a:path>
            </a:pathLst>
          </a:custGeom>
          <a:blipFill>
            <a:blip r:embed="rId3"/>
            <a:stretch>
              <a:fillRect l="0" t="-1709" r="0" b="-1709"/>
            </a:stretch>
          </a:blipFill>
        </p:spPr>
      </p:sp>
      <p:sp>
        <p:nvSpPr>
          <p:cNvPr name="Freeform 4" id="4"/>
          <p:cNvSpPr/>
          <p:nvPr/>
        </p:nvSpPr>
        <p:spPr>
          <a:xfrm flipH="false" flipV="false" rot="-1312902">
            <a:off x="15574158" y="-1290026"/>
            <a:ext cx="5865067" cy="12125480"/>
          </a:xfrm>
          <a:custGeom>
            <a:avLst/>
            <a:gdLst/>
            <a:ahLst/>
            <a:cxnLst/>
            <a:rect r="r" b="b" t="t" l="l"/>
            <a:pathLst>
              <a:path h="12125480" w="5865067">
                <a:moveTo>
                  <a:pt x="0" y="0"/>
                </a:moveTo>
                <a:lnTo>
                  <a:pt x="5865067" y="0"/>
                </a:lnTo>
                <a:lnTo>
                  <a:pt x="5865067" y="12125480"/>
                </a:lnTo>
                <a:lnTo>
                  <a:pt x="0" y="12125480"/>
                </a:lnTo>
                <a:lnTo>
                  <a:pt x="0" y="0"/>
                </a:lnTo>
                <a:close/>
              </a:path>
            </a:pathLst>
          </a:custGeom>
          <a:blipFill>
            <a:blip r:embed="rId4"/>
            <a:stretch>
              <a:fillRect l="0" t="-32961" r="-138118" b="0"/>
            </a:stretch>
          </a:blipFill>
        </p:spPr>
      </p:sp>
      <p:sp>
        <p:nvSpPr>
          <p:cNvPr name="Freeform 5" id="5"/>
          <p:cNvSpPr/>
          <p:nvPr/>
        </p:nvSpPr>
        <p:spPr>
          <a:xfrm flipH="false" flipV="false" rot="0">
            <a:off x="1589844" y="5679941"/>
            <a:ext cx="1145707" cy="1139458"/>
          </a:xfrm>
          <a:custGeom>
            <a:avLst/>
            <a:gdLst/>
            <a:ahLst/>
            <a:cxnLst/>
            <a:rect r="r" b="b" t="t" l="l"/>
            <a:pathLst>
              <a:path h="1139458" w="1145707">
                <a:moveTo>
                  <a:pt x="0" y="0"/>
                </a:moveTo>
                <a:lnTo>
                  <a:pt x="1145707" y="0"/>
                </a:lnTo>
                <a:lnTo>
                  <a:pt x="1145707" y="1139458"/>
                </a:lnTo>
                <a:lnTo>
                  <a:pt x="0" y="1139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44785" y="7523956"/>
            <a:ext cx="1145707" cy="1139458"/>
          </a:xfrm>
          <a:custGeom>
            <a:avLst/>
            <a:gdLst/>
            <a:ahLst/>
            <a:cxnLst/>
            <a:rect r="r" b="b" t="t" l="l"/>
            <a:pathLst>
              <a:path h="1139458" w="1145707">
                <a:moveTo>
                  <a:pt x="0" y="0"/>
                </a:moveTo>
                <a:lnTo>
                  <a:pt x="1145707" y="0"/>
                </a:lnTo>
                <a:lnTo>
                  <a:pt x="1145707" y="1139458"/>
                </a:lnTo>
                <a:lnTo>
                  <a:pt x="0" y="1139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179798" y="5679941"/>
            <a:ext cx="1145707" cy="1139458"/>
          </a:xfrm>
          <a:custGeom>
            <a:avLst/>
            <a:gdLst/>
            <a:ahLst/>
            <a:cxnLst/>
            <a:rect r="r" b="b" t="t" l="l"/>
            <a:pathLst>
              <a:path h="1139458" w="1145707">
                <a:moveTo>
                  <a:pt x="0" y="0"/>
                </a:moveTo>
                <a:lnTo>
                  <a:pt x="1145707" y="0"/>
                </a:lnTo>
                <a:lnTo>
                  <a:pt x="1145707" y="1139458"/>
                </a:lnTo>
                <a:lnTo>
                  <a:pt x="0" y="1139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234739" y="7523956"/>
            <a:ext cx="1145707" cy="1139458"/>
          </a:xfrm>
          <a:custGeom>
            <a:avLst/>
            <a:gdLst/>
            <a:ahLst/>
            <a:cxnLst/>
            <a:rect r="r" b="b" t="t" l="l"/>
            <a:pathLst>
              <a:path h="1139458" w="1145707">
                <a:moveTo>
                  <a:pt x="0" y="0"/>
                </a:moveTo>
                <a:lnTo>
                  <a:pt x="1145707" y="0"/>
                </a:lnTo>
                <a:lnTo>
                  <a:pt x="1145707" y="1139458"/>
                </a:lnTo>
                <a:lnTo>
                  <a:pt x="0" y="1139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952109" y="1255712"/>
            <a:ext cx="9358680" cy="1219200"/>
          </a:xfrm>
          <a:prstGeom prst="rect">
            <a:avLst/>
          </a:prstGeom>
        </p:spPr>
        <p:txBody>
          <a:bodyPr anchor="t" rtlCol="false" tIns="0" lIns="0" bIns="0" rIns="0">
            <a:spAutoFit/>
          </a:bodyPr>
          <a:lstStyle/>
          <a:p>
            <a:pPr algn="l">
              <a:lnSpc>
                <a:spcPts val="9000"/>
              </a:lnSpc>
            </a:pPr>
            <a:r>
              <a:rPr lang="en-US" sz="9000">
                <a:solidFill>
                  <a:srgbClr val="233359"/>
                </a:solidFill>
                <a:latin typeface="Lucidity Condensed"/>
                <a:ea typeface="Lucidity Condensed"/>
                <a:cs typeface="Lucidity Condensed"/>
                <a:sym typeface="Lucidity Condensed"/>
              </a:rPr>
              <a:t>rumusan masalah</a:t>
            </a:r>
          </a:p>
        </p:txBody>
      </p:sp>
      <p:sp>
        <p:nvSpPr>
          <p:cNvPr name="TextBox 10" id="10"/>
          <p:cNvSpPr txBox="true"/>
          <p:nvPr/>
        </p:nvSpPr>
        <p:spPr>
          <a:xfrm rot="0">
            <a:off x="1952109" y="5970905"/>
            <a:ext cx="531060" cy="490855"/>
          </a:xfrm>
          <a:prstGeom prst="rect">
            <a:avLst/>
          </a:prstGeom>
        </p:spPr>
        <p:txBody>
          <a:bodyPr anchor="t" rtlCol="false" tIns="0" lIns="0" bIns="0" rIns="0">
            <a:spAutoFit/>
          </a:bodyPr>
          <a:lstStyle/>
          <a:p>
            <a:pPr algn="ctr">
              <a:lnSpc>
                <a:spcPts val="3919"/>
              </a:lnSpc>
            </a:pPr>
            <a:r>
              <a:rPr lang="en-US" sz="2799">
                <a:solidFill>
                  <a:srgbClr val="000000"/>
                </a:solidFill>
                <a:latin typeface="Lucidity Condensed"/>
                <a:ea typeface="Lucidity Condensed"/>
                <a:cs typeface="Lucidity Condensed"/>
                <a:sym typeface="Lucidity Condensed"/>
              </a:rPr>
              <a:t>1</a:t>
            </a:r>
          </a:p>
        </p:txBody>
      </p:sp>
      <p:sp>
        <p:nvSpPr>
          <p:cNvPr name="TextBox 11" id="11"/>
          <p:cNvSpPr txBox="true"/>
          <p:nvPr/>
        </p:nvSpPr>
        <p:spPr>
          <a:xfrm rot="0">
            <a:off x="3002251" y="5687085"/>
            <a:ext cx="4551664" cy="128905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Apa pengertian dan hakikat ilmu dalam pandangan Islam?</a:t>
            </a:r>
          </a:p>
        </p:txBody>
      </p:sp>
      <p:sp>
        <p:nvSpPr>
          <p:cNvPr name="TextBox 12" id="12"/>
          <p:cNvSpPr txBox="true"/>
          <p:nvPr/>
        </p:nvSpPr>
        <p:spPr>
          <a:xfrm rot="0">
            <a:off x="1952109" y="7814920"/>
            <a:ext cx="531060" cy="490855"/>
          </a:xfrm>
          <a:prstGeom prst="rect">
            <a:avLst/>
          </a:prstGeom>
        </p:spPr>
        <p:txBody>
          <a:bodyPr anchor="t" rtlCol="false" tIns="0" lIns="0" bIns="0" rIns="0">
            <a:spAutoFit/>
          </a:bodyPr>
          <a:lstStyle/>
          <a:p>
            <a:pPr algn="ctr">
              <a:lnSpc>
                <a:spcPts val="3919"/>
              </a:lnSpc>
            </a:pPr>
            <a:r>
              <a:rPr lang="en-US" sz="2799">
                <a:solidFill>
                  <a:srgbClr val="000000"/>
                </a:solidFill>
                <a:latin typeface="Lucidity Condensed"/>
                <a:ea typeface="Lucidity Condensed"/>
                <a:cs typeface="Lucidity Condensed"/>
                <a:sym typeface="Lucidity Condensed"/>
              </a:rPr>
              <a:t>2</a:t>
            </a:r>
          </a:p>
        </p:txBody>
      </p:sp>
      <p:sp>
        <p:nvSpPr>
          <p:cNvPr name="TextBox 13" id="13"/>
          <p:cNvSpPr txBox="true"/>
          <p:nvPr/>
        </p:nvSpPr>
        <p:spPr>
          <a:xfrm rot="0">
            <a:off x="3002251" y="7531100"/>
            <a:ext cx="4551664" cy="17272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Bagaimana hubungan antara agama dan ilmu pengetahuan (IPTEK) menurut pandangan Islam?</a:t>
            </a:r>
          </a:p>
        </p:txBody>
      </p:sp>
      <p:sp>
        <p:nvSpPr>
          <p:cNvPr name="TextBox 14" id="14"/>
          <p:cNvSpPr txBox="true"/>
          <p:nvPr/>
        </p:nvSpPr>
        <p:spPr>
          <a:xfrm rot="0">
            <a:off x="8562628" y="5970905"/>
            <a:ext cx="531060" cy="490855"/>
          </a:xfrm>
          <a:prstGeom prst="rect">
            <a:avLst/>
          </a:prstGeom>
        </p:spPr>
        <p:txBody>
          <a:bodyPr anchor="t" rtlCol="false" tIns="0" lIns="0" bIns="0" rIns="0">
            <a:spAutoFit/>
          </a:bodyPr>
          <a:lstStyle/>
          <a:p>
            <a:pPr algn="ctr">
              <a:lnSpc>
                <a:spcPts val="3919"/>
              </a:lnSpc>
            </a:pPr>
            <a:r>
              <a:rPr lang="en-US" sz="2799">
                <a:solidFill>
                  <a:srgbClr val="000000"/>
                </a:solidFill>
                <a:latin typeface="Lucidity Condensed"/>
                <a:ea typeface="Lucidity Condensed"/>
                <a:cs typeface="Lucidity Condensed"/>
                <a:sym typeface="Lucidity Condensed"/>
              </a:rPr>
              <a:t>3</a:t>
            </a:r>
          </a:p>
        </p:txBody>
      </p:sp>
      <p:sp>
        <p:nvSpPr>
          <p:cNvPr name="TextBox 15" id="15"/>
          <p:cNvSpPr txBox="true"/>
          <p:nvPr/>
        </p:nvSpPr>
        <p:spPr>
          <a:xfrm rot="0">
            <a:off x="9592205" y="7531100"/>
            <a:ext cx="4668254" cy="17272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Apa peran insan kamil dalam pengembangan ilmu pengetahuan dan teknologi dalam Islam?</a:t>
            </a:r>
          </a:p>
        </p:txBody>
      </p:sp>
      <p:sp>
        <p:nvSpPr>
          <p:cNvPr name="TextBox 16" id="16"/>
          <p:cNvSpPr txBox="true"/>
          <p:nvPr/>
        </p:nvSpPr>
        <p:spPr>
          <a:xfrm rot="0">
            <a:off x="8514592" y="7814920"/>
            <a:ext cx="531060" cy="490855"/>
          </a:xfrm>
          <a:prstGeom prst="rect">
            <a:avLst/>
          </a:prstGeom>
        </p:spPr>
        <p:txBody>
          <a:bodyPr anchor="t" rtlCol="false" tIns="0" lIns="0" bIns="0" rIns="0">
            <a:spAutoFit/>
          </a:bodyPr>
          <a:lstStyle/>
          <a:p>
            <a:pPr algn="ctr">
              <a:lnSpc>
                <a:spcPts val="3919"/>
              </a:lnSpc>
            </a:pPr>
            <a:r>
              <a:rPr lang="en-US" sz="2799">
                <a:solidFill>
                  <a:srgbClr val="000000"/>
                </a:solidFill>
                <a:latin typeface="Lucidity Condensed"/>
                <a:ea typeface="Lucidity Condensed"/>
                <a:cs typeface="Lucidity Condensed"/>
                <a:sym typeface="Lucidity Condensed"/>
              </a:rPr>
              <a:t>4</a:t>
            </a:r>
          </a:p>
        </p:txBody>
      </p:sp>
      <p:sp>
        <p:nvSpPr>
          <p:cNvPr name="TextBox 17" id="17"/>
          <p:cNvSpPr txBox="true"/>
          <p:nvPr/>
        </p:nvSpPr>
        <p:spPr>
          <a:xfrm rot="0">
            <a:off x="9592205" y="5480225"/>
            <a:ext cx="4202367" cy="17272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Bagaimana peran wahyu dan akal dalam proses pencapaian ilmu dalam Islam?</a:t>
            </a:r>
          </a:p>
        </p:txBody>
      </p:sp>
      <p:sp>
        <p:nvSpPr>
          <p:cNvPr name="Freeform 18" id="18"/>
          <p:cNvSpPr/>
          <p:nvPr/>
        </p:nvSpPr>
        <p:spPr>
          <a:xfrm flipH="true" flipV="true" rot="5109788">
            <a:off x="10934325" y="5403898"/>
            <a:ext cx="10570125" cy="3607055"/>
          </a:xfrm>
          <a:custGeom>
            <a:avLst/>
            <a:gdLst/>
            <a:ahLst/>
            <a:cxnLst/>
            <a:rect r="r" b="b" t="t" l="l"/>
            <a:pathLst>
              <a:path h="3607055" w="10570125">
                <a:moveTo>
                  <a:pt x="10570125" y="3607055"/>
                </a:moveTo>
                <a:lnTo>
                  <a:pt x="0" y="3607055"/>
                </a:lnTo>
                <a:lnTo>
                  <a:pt x="0" y="0"/>
                </a:lnTo>
                <a:lnTo>
                  <a:pt x="10570125" y="0"/>
                </a:lnTo>
                <a:lnTo>
                  <a:pt x="10570125" y="3607055"/>
                </a:lnTo>
                <a:close/>
              </a:path>
            </a:pathLst>
          </a:custGeom>
          <a:blipFill>
            <a:blip r:embed="rId7"/>
            <a:stretch>
              <a:fillRect l="0" t="0" r="0" b="0"/>
            </a:stretch>
          </a:blipFill>
        </p:spPr>
      </p:sp>
      <p:sp>
        <p:nvSpPr>
          <p:cNvPr name="Freeform 19" id="19"/>
          <p:cNvSpPr/>
          <p:nvPr/>
        </p:nvSpPr>
        <p:spPr>
          <a:xfrm flipH="true" flipV="false" rot="-4506908">
            <a:off x="11268050" y="6738161"/>
            <a:ext cx="8814883" cy="2366041"/>
          </a:xfrm>
          <a:custGeom>
            <a:avLst/>
            <a:gdLst/>
            <a:ahLst/>
            <a:cxnLst/>
            <a:rect r="r" b="b" t="t" l="l"/>
            <a:pathLst>
              <a:path h="2366041" w="8814883">
                <a:moveTo>
                  <a:pt x="8814883" y="0"/>
                </a:moveTo>
                <a:lnTo>
                  <a:pt x="0" y="0"/>
                </a:lnTo>
                <a:lnTo>
                  <a:pt x="0" y="2366041"/>
                </a:lnTo>
                <a:lnTo>
                  <a:pt x="8814883" y="2366041"/>
                </a:lnTo>
                <a:lnTo>
                  <a:pt x="8814883" y="0"/>
                </a:lnTo>
                <a:close/>
              </a:path>
            </a:pathLst>
          </a:custGeom>
          <a:blipFill>
            <a:blip r:embed="rId8"/>
            <a:stretch>
              <a:fillRect l="0" t="-5580" r="-84096" b="-44453"/>
            </a:stretch>
          </a:blipFill>
        </p:spPr>
      </p:sp>
      <p:sp>
        <p:nvSpPr>
          <p:cNvPr name="Freeform 20" id="20"/>
          <p:cNvSpPr/>
          <p:nvPr/>
        </p:nvSpPr>
        <p:spPr>
          <a:xfrm flipH="true" flipV="false" rot="-4082928">
            <a:off x="13616982" y="4629414"/>
            <a:ext cx="1232013" cy="1028171"/>
          </a:xfrm>
          <a:custGeom>
            <a:avLst/>
            <a:gdLst/>
            <a:ahLst/>
            <a:cxnLst/>
            <a:rect r="r" b="b" t="t" l="l"/>
            <a:pathLst>
              <a:path h="1028171" w="1232013">
                <a:moveTo>
                  <a:pt x="1232013" y="0"/>
                </a:moveTo>
                <a:lnTo>
                  <a:pt x="0" y="0"/>
                </a:lnTo>
                <a:lnTo>
                  <a:pt x="0" y="1028172"/>
                </a:lnTo>
                <a:lnTo>
                  <a:pt x="1232013" y="1028172"/>
                </a:lnTo>
                <a:lnTo>
                  <a:pt x="123201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3525899" y="610829"/>
            <a:ext cx="3103629" cy="3427703"/>
          </a:xfrm>
          <a:custGeom>
            <a:avLst/>
            <a:gdLst/>
            <a:ahLst/>
            <a:cxnLst/>
            <a:rect r="r" b="b" t="t" l="l"/>
            <a:pathLst>
              <a:path h="3427703" w="3103629">
                <a:moveTo>
                  <a:pt x="0" y="0"/>
                </a:moveTo>
                <a:lnTo>
                  <a:pt x="3103629" y="0"/>
                </a:lnTo>
                <a:lnTo>
                  <a:pt x="3103629" y="3427703"/>
                </a:lnTo>
                <a:lnTo>
                  <a:pt x="0" y="34277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TextBox 3" id="3"/>
          <p:cNvSpPr txBox="true"/>
          <p:nvPr/>
        </p:nvSpPr>
        <p:spPr>
          <a:xfrm rot="0">
            <a:off x="8141809" y="1692287"/>
            <a:ext cx="8693871" cy="2362200"/>
          </a:xfrm>
          <a:prstGeom prst="rect">
            <a:avLst/>
          </a:prstGeom>
        </p:spPr>
        <p:txBody>
          <a:bodyPr anchor="t" rtlCol="false" tIns="0" lIns="0" bIns="0" rIns="0">
            <a:spAutoFit/>
          </a:bodyPr>
          <a:lstStyle/>
          <a:p>
            <a:pPr algn="l">
              <a:lnSpc>
                <a:spcPts val="9000"/>
              </a:lnSpc>
            </a:pPr>
            <a:r>
              <a:rPr lang="en-US" sz="9000">
                <a:solidFill>
                  <a:srgbClr val="233359"/>
                </a:solidFill>
                <a:latin typeface="Lucidity Condensed"/>
                <a:ea typeface="Lucidity Condensed"/>
                <a:cs typeface="Lucidity Condensed"/>
                <a:sym typeface="Lucidity Condensed"/>
              </a:rPr>
              <a:t>pengertian dan hakikat ilmu</a:t>
            </a:r>
          </a:p>
        </p:txBody>
      </p:sp>
      <p:sp>
        <p:nvSpPr>
          <p:cNvPr name="TextBox 4" id="4"/>
          <p:cNvSpPr txBox="true"/>
          <p:nvPr/>
        </p:nvSpPr>
        <p:spPr>
          <a:xfrm rot="0">
            <a:off x="8141809" y="4054890"/>
            <a:ext cx="9591762" cy="5776254"/>
          </a:xfrm>
          <a:prstGeom prst="rect">
            <a:avLst/>
          </a:prstGeom>
        </p:spPr>
        <p:txBody>
          <a:bodyPr anchor="t" rtlCol="false" tIns="0" lIns="0" bIns="0" rIns="0">
            <a:spAutoFit/>
          </a:bodyPr>
          <a:lstStyle/>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Asal kata ilmu berasal dari bahasa Arab ‘</a:t>
            </a:r>
            <a:r>
              <a:rPr lang="en-US" sz="2088" i="true">
                <a:solidFill>
                  <a:srgbClr val="000000"/>
                </a:solidFill>
                <a:latin typeface="Montserrat Italics"/>
                <a:ea typeface="Montserrat Italics"/>
                <a:cs typeface="Montserrat Italics"/>
                <a:sym typeface="Montserrat Italics"/>
              </a:rPr>
              <a:t>alama (</a:t>
            </a:r>
            <a:r>
              <a:rPr lang="ar-EG" sz="2088" i="true">
                <a:solidFill>
                  <a:srgbClr val="000000"/>
                </a:solidFill>
                <a:latin typeface="Montserrat Italics"/>
                <a:ea typeface="Montserrat Italics"/>
                <a:cs typeface="Montserrat Italics"/>
                <a:sym typeface="Montserrat Italics"/>
                <a:rtl val="true"/>
              </a:rPr>
              <a:t>علم</a:t>
            </a:r>
            <a:r>
              <a:rPr lang="en-US" sz="2088" i="true">
                <a:solidFill>
                  <a:srgbClr val="000000"/>
                </a:solidFill>
                <a:latin typeface="Montserrat Italics"/>
                <a:ea typeface="Montserrat Italics"/>
                <a:cs typeface="Montserrat Italics"/>
                <a:sym typeface="Montserrat Italics"/>
              </a:rPr>
              <a:t>) </a:t>
            </a:r>
            <a:r>
              <a:rPr lang="en-US" sz="2088">
                <a:solidFill>
                  <a:srgbClr val="000000"/>
                </a:solidFill>
                <a:latin typeface="Montserrat"/>
                <a:ea typeface="Montserrat"/>
                <a:cs typeface="Montserrat"/>
                <a:sym typeface="Montserrat"/>
              </a:rPr>
              <a:t>yang berarti mengetahui atau memahami.</a:t>
            </a:r>
          </a:p>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Dalam bahasa Inggris, ilmu disebut science yang berasal dari bahasa Latin </a:t>
            </a:r>
            <a:r>
              <a:rPr lang="en-US" sz="2088" i="true">
                <a:solidFill>
                  <a:srgbClr val="000000"/>
                </a:solidFill>
                <a:latin typeface="Montserrat Italics"/>
                <a:ea typeface="Montserrat Italics"/>
                <a:cs typeface="Montserrat Italics"/>
                <a:sym typeface="Montserrat Italics"/>
              </a:rPr>
              <a:t>scientia</a:t>
            </a:r>
            <a:r>
              <a:rPr lang="en-US" sz="2088">
                <a:solidFill>
                  <a:srgbClr val="000000"/>
                </a:solidFill>
                <a:latin typeface="Montserrat"/>
                <a:ea typeface="Montserrat"/>
                <a:cs typeface="Montserrat"/>
                <a:sym typeface="Montserrat"/>
              </a:rPr>
              <a:t>, artinya juga pengetahuan.</a:t>
            </a:r>
          </a:p>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Ilmu adalah pengetahuan yang disusun secara sistematis, berdasarkan pengamatan, pengalaman, dan pengujian ilmiah.</a:t>
            </a:r>
          </a:p>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Ilmu berbeda dengan pengetahuan biasa. Ilmu sudah diuji dan disusun secara teratur, seperti sapu lidi yang sudah diikat rapi, sedangkan pengetahuan biasa seperti lidi-lidi yang masih berserakan.</a:t>
            </a:r>
          </a:p>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Ilmu membantu manusia memahami alam semesta dan menjalani hidup dengan lebih mudah.</a:t>
            </a:r>
          </a:p>
          <a:p>
            <a:pPr algn="l" marL="450891" indent="-225446" lvl="1">
              <a:lnSpc>
                <a:spcPts val="2923"/>
              </a:lnSpc>
              <a:buFont typeface="Arial"/>
              <a:buChar char="•"/>
            </a:pPr>
            <a:r>
              <a:rPr lang="en-US" sz="2088">
                <a:solidFill>
                  <a:srgbClr val="000000"/>
                </a:solidFill>
                <a:latin typeface="Montserrat"/>
                <a:ea typeface="Montserrat"/>
                <a:cs typeface="Montserrat"/>
                <a:sym typeface="Montserrat"/>
              </a:rPr>
              <a:t>Ilmu bukan sekadar tahu, tapi merupakan hasil usaha sadar dan bermetode untuk memahami kenyataan dan mencari kepastian tentang berbagai hal.</a:t>
            </a:r>
          </a:p>
          <a:p>
            <a:pPr algn="l">
              <a:lnSpc>
                <a:spcPts val="2923"/>
              </a:lnSpc>
            </a:pPr>
          </a:p>
        </p:txBody>
      </p:sp>
      <p:sp>
        <p:nvSpPr>
          <p:cNvPr name="Freeform 5" id="5"/>
          <p:cNvSpPr/>
          <p:nvPr/>
        </p:nvSpPr>
        <p:spPr>
          <a:xfrm flipH="false" flipV="false" rot="10071010">
            <a:off x="-2498747" y="-1169733"/>
            <a:ext cx="6166478" cy="12748620"/>
          </a:xfrm>
          <a:custGeom>
            <a:avLst/>
            <a:gdLst/>
            <a:ahLst/>
            <a:cxnLst/>
            <a:rect r="r" b="b" t="t" l="l"/>
            <a:pathLst>
              <a:path h="12748620" w="6166478">
                <a:moveTo>
                  <a:pt x="0" y="0"/>
                </a:moveTo>
                <a:lnTo>
                  <a:pt x="6166478" y="0"/>
                </a:lnTo>
                <a:lnTo>
                  <a:pt x="6166478" y="12748620"/>
                </a:lnTo>
                <a:lnTo>
                  <a:pt x="0" y="12748620"/>
                </a:lnTo>
                <a:lnTo>
                  <a:pt x="0" y="0"/>
                </a:lnTo>
                <a:close/>
              </a:path>
            </a:pathLst>
          </a:custGeom>
          <a:blipFill>
            <a:blip r:embed="rId3"/>
            <a:stretch>
              <a:fillRect l="0" t="-32961" r="-138118" b="0"/>
            </a:stretch>
          </a:blipFill>
        </p:spPr>
      </p:sp>
      <p:sp>
        <p:nvSpPr>
          <p:cNvPr name="Freeform 6" id="6"/>
          <p:cNvSpPr/>
          <p:nvPr/>
        </p:nvSpPr>
        <p:spPr>
          <a:xfrm flipH="false" flipV="false" rot="-6387564">
            <a:off x="-2684943" y="3412729"/>
            <a:ext cx="11539264" cy="3033523"/>
          </a:xfrm>
          <a:custGeom>
            <a:avLst/>
            <a:gdLst/>
            <a:ahLst/>
            <a:cxnLst/>
            <a:rect r="r" b="b" t="t" l="l"/>
            <a:pathLst>
              <a:path h="3033523" w="11539264">
                <a:moveTo>
                  <a:pt x="0" y="0"/>
                </a:moveTo>
                <a:lnTo>
                  <a:pt x="11539263" y="0"/>
                </a:lnTo>
                <a:lnTo>
                  <a:pt x="11539263" y="3033523"/>
                </a:lnTo>
                <a:lnTo>
                  <a:pt x="0" y="3033523"/>
                </a:lnTo>
                <a:lnTo>
                  <a:pt x="0" y="0"/>
                </a:lnTo>
                <a:close/>
              </a:path>
            </a:pathLst>
          </a:custGeom>
          <a:blipFill>
            <a:blip r:embed="rId4"/>
            <a:stretch>
              <a:fillRect l="-7211" t="0" r="-33818" b="-17351"/>
            </a:stretch>
          </a:blipFill>
        </p:spPr>
      </p:sp>
      <p:sp>
        <p:nvSpPr>
          <p:cNvPr name="Freeform 7" id="7"/>
          <p:cNvSpPr/>
          <p:nvPr/>
        </p:nvSpPr>
        <p:spPr>
          <a:xfrm flipH="false" flipV="false" rot="-2191400">
            <a:off x="3954660" y="1663344"/>
            <a:ext cx="1232013" cy="1028171"/>
          </a:xfrm>
          <a:custGeom>
            <a:avLst/>
            <a:gdLst/>
            <a:ahLst/>
            <a:cxnLst/>
            <a:rect r="r" b="b" t="t" l="l"/>
            <a:pathLst>
              <a:path h="1028171" w="1232013">
                <a:moveTo>
                  <a:pt x="0" y="0"/>
                </a:moveTo>
                <a:lnTo>
                  <a:pt x="1232014" y="0"/>
                </a:lnTo>
                <a:lnTo>
                  <a:pt x="1232014" y="1028172"/>
                </a:lnTo>
                <a:lnTo>
                  <a:pt x="0" y="10281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982584">
            <a:off x="568954" y="7906433"/>
            <a:ext cx="5720939" cy="5972015"/>
          </a:xfrm>
          <a:custGeom>
            <a:avLst/>
            <a:gdLst/>
            <a:ahLst/>
            <a:cxnLst/>
            <a:rect r="r" b="b" t="t" l="l"/>
            <a:pathLst>
              <a:path h="5972015" w="5720939">
                <a:moveTo>
                  <a:pt x="0" y="0"/>
                </a:moveTo>
                <a:lnTo>
                  <a:pt x="5720939" y="0"/>
                </a:lnTo>
                <a:lnTo>
                  <a:pt x="5720939" y="5972015"/>
                </a:lnTo>
                <a:lnTo>
                  <a:pt x="0" y="5972015"/>
                </a:lnTo>
                <a:lnTo>
                  <a:pt x="0" y="0"/>
                </a:lnTo>
                <a:close/>
              </a:path>
            </a:pathLst>
          </a:custGeom>
          <a:blipFill>
            <a:blip r:embed="rId7"/>
            <a:stretch>
              <a:fillRect l="-5310" t="0" r="0" b="0"/>
            </a:stretch>
          </a:blipFill>
        </p:spPr>
      </p:sp>
      <p:sp>
        <p:nvSpPr>
          <p:cNvPr name="Freeform 9" id="9"/>
          <p:cNvSpPr/>
          <p:nvPr/>
        </p:nvSpPr>
        <p:spPr>
          <a:xfrm flipH="true" flipV="false" rot="-597689">
            <a:off x="-2498008" y="3380267"/>
            <a:ext cx="9711050" cy="3648620"/>
          </a:xfrm>
          <a:custGeom>
            <a:avLst/>
            <a:gdLst/>
            <a:ahLst/>
            <a:cxnLst/>
            <a:rect r="r" b="b" t="t" l="l"/>
            <a:pathLst>
              <a:path h="3648620" w="9711050">
                <a:moveTo>
                  <a:pt x="9711050" y="0"/>
                </a:moveTo>
                <a:lnTo>
                  <a:pt x="0" y="0"/>
                </a:lnTo>
                <a:lnTo>
                  <a:pt x="0" y="3648620"/>
                </a:lnTo>
                <a:lnTo>
                  <a:pt x="9711050" y="3648620"/>
                </a:lnTo>
                <a:lnTo>
                  <a:pt x="971105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0518535">
            <a:off x="-1724521" y="2272751"/>
            <a:ext cx="4161518" cy="8603552"/>
          </a:xfrm>
          <a:custGeom>
            <a:avLst/>
            <a:gdLst/>
            <a:ahLst/>
            <a:cxnLst/>
            <a:rect r="r" b="b" t="t" l="l"/>
            <a:pathLst>
              <a:path h="8603552" w="4161518">
                <a:moveTo>
                  <a:pt x="0" y="0"/>
                </a:moveTo>
                <a:lnTo>
                  <a:pt x="4161519" y="0"/>
                </a:lnTo>
                <a:lnTo>
                  <a:pt x="4161519" y="8603552"/>
                </a:lnTo>
                <a:lnTo>
                  <a:pt x="0" y="8603552"/>
                </a:lnTo>
                <a:lnTo>
                  <a:pt x="0" y="0"/>
                </a:lnTo>
                <a:close/>
              </a:path>
            </a:pathLst>
          </a:custGeom>
          <a:blipFill>
            <a:blip r:embed="rId3"/>
            <a:stretch>
              <a:fillRect l="0" t="-32961" r="-138118" b="0"/>
            </a:stretch>
          </a:blipFill>
        </p:spPr>
      </p:sp>
      <p:sp>
        <p:nvSpPr>
          <p:cNvPr name="Freeform 4" id="4"/>
          <p:cNvSpPr/>
          <p:nvPr/>
        </p:nvSpPr>
        <p:spPr>
          <a:xfrm flipH="false" flipV="false" rot="-5940038">
            <a:off x="-1840355" y="5585880"/>
            <a:ext cx="7787404" cy="2047208"/>
          </a:xfrm>
          <a:custGeom>
            <a:avLst/>
            <a:gdLst/>
            <a:ahLst/>
            <a:cxnLst/>
            <a:rect r="r" b="b" t="t" l="l"/>
            <a:pathLst>
              <a:path h="2047208" w="7787404">
                <a:moveTo>
                  <a:pt x="0" y="0"/>
                </a:moveTo>
                <a:lnTo>
                  <a:pt x="7787404" y="0"/>
                </a:lnTo>
                <a:lnTo>
                  <a:pt x="7787404" y="2047208"/>
                </a:lnTo>
                <a:lnTo>
                  <a:pt x="0" y="2047208"/>
                </a:lnTo>
                <a:lnTo>
                  <a:pt x="0" y="0"/>
                </a:lnTo>
                <a:close/>
              </a:path>
            </a:pathLst>
          </a:custGeom>
          <a:blipFill>
            <a:blip r:embed="rId4"/>
            <a:stretch>
              <a:fillRect l="-7211" t="0" r="-33818" b="-17351"/>
            </a:stretch>
          </a:blipFill>
        </p:spPr>
      </p:sp>
      <p:sp>
        <p:nvSpPr>
          <p:cNvPr name="Freeform 5" id="5"/>
          <p:cNvSpPr/>
          <p:nvPr/>
        </p:nvSpPr>
        <p:spPr>
          <a:xfrm flipH="true" flipV="true" rot="5643335">
            <a:off x="15252291" y="7110447"/>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5"/>
            <a:stretch>
              <a:fillRect l="-61959" t="-48319" r="0" b="0"/>
            </a:stretch>
          </a:blipFill>
        </p:spPr>
      </p:sp>
      <p:sp>
        <p:nvSpPr>
          <p:cNvPr name="Freeform 6" id="6"/>
          <p:cNvSpPr/>
          <p:nvPr/>
        </p:nvSpPr>
        <p:spPr>
          <a:xfrm flipH="true" flipV="false" rot="-4547760">
            <a:off x="15126240" y="8854503"/>
            <a:ext cx="4789664" cy="1704817"/>
          </a:xfrm>
          <a:custGeom>
            <a:avLst/>
            <a:gdLst/>
            <a:ahLst/>
            <a:cxnLst/>
            <a:rect r="r" b="b" t="t" l="l"/>
            <a:pathLst>
              <a:path h="1704817" w="4789664">
                <a:moveTo>
                  <a:pt x="4789664" y="0"/>
                </a:moveTo>
                <a:lnTo>
                  <a:pt x="0" y="0"/>
                </a:lnTo>
                <a:lnTo>
                  <a:pt x="0" y="1704817"/>
                </a:lnTo>
                <a:lnTo>
                  <a:pt x="4789664" y="1704817"/>
                </a:lnTo>
                <a:lnTo>
                  <a:pt x="4789664" y="0"/>
                </a:lnTo>
                <a:close/>
              </a:path>
            </a:pathLst>
          </a:custGeom>
          <a:blipFill>
            <a:blip r:embed="rId4"/>
            <a:stretch>
              <a:fillRect l="0" t="-5580" r="-144124" b="-44453"/>
            </a:stretch>
          </a:blipFill>
        </p:spPr>
      </p:sp>
      <p:sp>
        <p:nvSpPr>
          <p:cNvPr name="Freeform 7" id="7"/>
          <p:cNvSpPr/>
          <p:nvPr/>
        </p:nvSpPr>
        <p:spPr>
          <a:xfrm flipH="false" flipV="false" rot="0">
            <a:off x="1100143" y="4573170"/>
            <a:ext cx="3091673" cy="4685130"/>
          </a:xfrm>
          <a:custGeom>
            <a:avLst/>
            <a:gdLst/>
            <a:ahLst/>
            <a:cxnLst/>
            <a:rect r="r" b="b" t="t" l="l"/>
            <a:pathLst>
              <a:path h="4685130" w="3091673">
                <a:moveTo>
                  <a:pt x="0" y="0"/>
                </a:moveTo>
                <a:lnTo>
                  <a:pt x="3091673" y="0"/>
                </a:lnTo>
                <a:lnTo>
                  <a:pt x="3091673" y="4685130"/>
                </a:lnTo>
                <a:lnTo>
                  <a:pt x="0" y="4685130"/>
                </a:lnTo>
                <a:lnTo>
                  <a:pt x="0" y="0"/>
                </a:lnTo>
                <a:close/>
              </a:path>
            </a:pathLst>
          </a:custGeom>
          <a:blipFill>
            <a:blip r:embed="rId6"/>
            <a:stretch>
              <a:fillRect l="0" t="0" r="0" b="0"/>
            </a:stretch>
          </a:blipFill>
        </p:spPr>
      </p:sp>
      <p:sp>
        <p:nvSpPr>
          <p:cNvPr name="Freeform 8" id="8"/>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3"/>
            <a:stretch>
              <a:fillRect l="0" t="-49268" r="-138118" b="-49475"/>
            </a:stretch>
          </a:blipFill>
        </p:spPr>
      </p:sp>
      <p:sp>
        <p:nvSpPr>
          <p:cNvPr name="Freeform 9" id="9"/>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571081" y="3987482"/>
            <a:ext cx="12246996" cy="2744642"/>
          </a:xfrm>
          <a:prstGeom prst="rect">
            <a:avLst/>
          </a:prstGeom>
        </p:spPr>
        <p:txBody>
          <a:bodyPr anchor="t" rtlCol="false" tIns="0" lIns="0" bIns="0" rIns="0">
            <a:spAutoFit/>
          </a:bodyPr>
          <a:lstStyle/>
          <a:p>
            <a:pPr algn="ctr">
              <a:lnSpc>
                <a:spcPts val="7081"/>
              </a:lnSpc>
            </a:pPr>
            <a:r>
              <a:rPr lang="en-US" sz="7081">
                <a:solidFill>
                  <a:srgbClr val="233359"/>
                </a:solidFill>
                <a:latin typeface="Lucidity Condensed"/>
                <a:ea typeface="Lucidity Condensed"/>
                <a:cs typeface="Lucidity Condensed"/>
                <a:sym typeface="Lucidity Condensed"/>
              </a:rPr>
              <a:t>Bagaimana hubungan antara agama dan ilmu pengetahuan (IPTEK)?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0518535">
            <a:off x="-1724521" y="2272751"/>
            <a:ext cx="4161518" cy="8603552"/>
          </a:xfrm>
          <a:custGeom>
            <a:avLst/>
            <a:gdLst/>
            <a:ahLst/>
            <a:cxnLst/>
            <a:rect r="r" b="b" t="t" l="l"/>
            <a:pathLst>
              <a:path h="8603552" w="4161518">
                <a:moveTo>
                  <a:pt x="0" y="0"/>
                </a:moveTo>
                <a:lnTo>
                  <a:pt x="4161519" y="0"/>
                </a:lnTo>
                <a:lnTo>
                  <a:pt x="4161519" y="8603552"/>
                </a:lnTo>
                <a:lnTo>
                  <a:pt x="0" y="8603552"/>
                </a:lnTo>
                <a:lnTo>
                  <a:pt x="0" y="0"/>
                </a:lnTo>
                <a:close/>
              </a:path>
            </a:pathLst>
          </a:custGeom>
          <a:blipFill>
            <a:blip r:embed="rId3"/>
            <a:stretch>
              <a:fillRect l="0" t="-32961" r="-138118" b="0"/>
            </a:stretch>
          </a:blipFill>
        </p:spPr>
      </p:sp>
      <p:sp>
        <p:nvSpPr>
          <p:cNvPr name="Freeform 4" id="4"/>
          <p:cNvSpPr/>
          <p:nvPr/>
        </p:nvSpPr>
        <p:spPr>
          <a:xfrm flipH="false" flipV="false" rot="-5940038">
            <a:off x="-1840355" y="5585880"/>
            <a:ext cx="7787404" cy="2047208"/>
          </a:xfrm>
          <a:custGeom>
            <a:avLst/>
            <a:gdLst/>
            <a:ahLst/>
            <a:cxnLst/>
            <a:rect r="r" b="b" t="t" l="l"/>
            <a:pathLst>
              <a:path h="2047208" w="7787404">
                <a:moveTo>
                  <a:pt x="0" y="0"/>
                </a:moveTo>
                <a:lnTo>
                  <a:pt x="7787404" y="0"/>
                </a:lnTo>
                <a:lnTo>
                  <a:pt x="7787404" y="2047208"/>
                </a:lnTo>
                <a:lnTo>
                  <a:pt x="0" y="2047208"/>
                </a:lnTo>
                <a:lnTo>
                  <a:pt x="0" y="0"/>
                </a:lnTo>
                <a:close/>
              </a:path>
            </a:pathLst>
          </a:custGeom>
          <a:blipFill>
            <a:blip r:embed="rId4"/>
            <a:stretch>
              <a:fillRect l="-7211" t="0" r="-33818" b="-17351"/>
            </a:stretch>
          </a:blipFill>
        </p:spPr>
      </p:sp>
      <p:sp>
        <p:nvSpPr>
          <p:cNvPr name="Freeform 5" id="5"/>
          <p:cNvSpPr/>
          <p:nvPr/>
        </p:nvSpPr>
        <p:spPr>
          <a:xfrm flipH="true" flipV="true" rot="5643335">
            <a:off x="15252291" y="7110447"/>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5"/>
            <a:stretch>
              <a:fillRect l="-61959" t="-48319" r="0" b="0"/>
            </a:stretch>
          </a:blipFill>
        </p:spPr>
      </p:sp>
      <p:sp>
        <p:nvSpPr>
          <p:cNvPr name="Freeform 6" id="6"/>
          <p:cNvSpPr/>
          <p:nvPr/>
        </p:nvSpPr>
        <p:spPr>
          <a:xfrm flipH="true" flipV="false" rot="-4547760">
            <a:off x="15126240" y="8854503"/>
            <a:ext cx="4789664" cy="1704817"/>
          </a:xfrm>
          <a:custGeom>
            <a:avLst/>
            <a:gdLst/>
            <a:ahLst/>
            <a:cxnLst/>
            <a:rect r="r" b="b" t="t" l="l"/>
            <a:pathLst>
              <a:path h="1704817" w="4789664">
                <a:moveTo>
                  <a:pt x="4789664" y="0"/>
                </a:moveTo>
                <a:lnTo>
                  <a:pt x="0" y="0"/>
                </a:lnTo>
                <a:lnTo>
                  <a:pt x="0" y="1704817"/>
                </a:lnTo>
                <a:lnTo>
                  <a:pt x="4789664" y="1704817"/>
                </a:lnTo>
                <a:lnTo>
                  <a:pt x="4789664" y="0"/>
                </a:lnTo>
                <a:close/>
              </a:path>
            </a:pathLst>
          </a:custGeom>
          <a:blipFill>
            <a:blip r:embed="rId4"/>
            <a:stretch>
              <a:fillRect l="0" t="-5580" r="-144124" b="-44453"/>
            </a:stretch>
          </a:blipFill>
        </p:spPr>
      </p:sp>
      <p:sp>
        <p:nvSpPr>
          <p:cNvPr name="Freeform 7" id="7"/>
          <p:cNvSpPr/>
          <p:nvPr/>
        </p:nvSpPr>
        <p:spPr>
          <a:xfrm flipH="false" flipV="false" rot="0">
            <a:off x="1100143" y="4573170"/>
            <a:ext cx="3091673" cy="4685130"/>
          </a:xfrm>
          <a:custGeom>
            <a:avLst/>
            <a:gdLst/>
            <a:ahLst/>
            <a:cxnLst/>
            <a:rect r="r" b="b" t="t" l="l"/>
            <a:pathLst>
              <a:path h="4685130" w="3091673">
                <a:moveTo>
                  <a:pt x="0" y="0"/>
                </a:moveTo>
                <a:lnTo>
                  <a:pt x="3091673" y="0"/>
                </a:lnTo>
                <a:lnTo>
                  <a:pt x="3091673" y="4685130"/>
                </a:lnTo>
                <a:lnTo>
                  <a:pt x="0" y="4685130"/>
                </a:lnTo>
                <a:lnTo>
                  <a:pt x="0" y="0"/>
                </a:lnTo>
                <a:close/>
              </a:path>
            </a:pathLst>
          </a:custGeom>
          <a:blipFill>
            <a:blip r:embed="rId6"/>
            <a:stretch>
              <a:fillRect l="0" t="0" r="0" b="0"/>
            </a:stretch>
          </a:blipFill>
        </p:spPr>
      </p:sp>
      <p:sp>
        <p:nvSpPr>
          <p:cNvPr name="Freeform 8" id="8"/>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3"/>
            <a:stretch>
              <a:fillRect l="0" t="-49268" r="-138118" b="-49475"/>
            </a:stretch>
          </a:blipFill>
        </p:spPr>
      </p:sp>
      <p:sp>
        <p:nvSpPr>
          <p:cNvPr name="Freeform 9" id="9"/>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749948" y="4612775"/>
            <a:ext cx="466201" cy="652444"/>
          </a:xfrm>
          <a:custGeom>
            <a:avLst/>
            <a:gdLst/>
            <a:ahLst/>
            <a:cxnLst/>
            <a:rect r="r" b="b" t="t" l="l"/>
            <a:pathLst>
              <a:path h="652444" w="466201">
                <a:moveTo>
                  <a:pt x="0" y="0"/>
                </a:moveTo>
                <a:lnTo>
                  <a:pt x="466201" y="0"/>
                </a:lnTo>
                <a:lnTo>
                  <a:pt x="466201" y="652444"/>
                </a:lnTo>
                <a:lnTo>
                  <a:pt x="0" y="6524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5700298" y="6814820"/>
            <a:ext cx="565502" cy="643946"/>
          </a:xfrm>
          <a:custGeom>
            <a:avLst/>
            <a:gdLst/>
            <a:ahLst/>
            <a:cxnLst/>
            <a:rect r="r" b="b" t="t" l="l"/>
            <a:pathLst>
              <a:path h="643946" w="565502">
                <a:moveTo>
                  <a:pt x="0" y="0"/>
                </a:moveTo>
                <a:lnTo>
                  <a:pt x="565502" y="0"/>
                </a:lnTo>
                <a:lnTo>
                  <a:pt x="565502" y="643946"/>
                </a:lnTo>
                <a:lnTo>
                  <a:pt x="0" y="6439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1039919" y="4573170"/>
            <a:ext cx="637205" cy="731655"/>
          </a:xfrm>
          <a:custGeom>
            <a:avLst/>
            <a:gdLst/>
            <a:ahLst/>
            <a:cxnLst/>
            <a:rect r="r" b="b" t="t" l="l"/>
            <a:pathLst>
              <a:path h="731655" w="637205">
                <a:moveTo>
                  <a:pt x="0" y="0"/>
                </a:moveTo>
                <a:lnTo>
                  <a:pt x="637205" y="0"/>
                </a:lnTo>
                <a:lnTo>
                  <a:pt x="637205" y="731655"/>
                </a:lnTo>
                <a:lnTo>
                  <a:pt x="0" y="7316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1096038" y="6739131"/>
            <a:ext cx="637205" cy="719636"/>
          </a:xfrm>
          <a:custGeom>
            <a:avLst/>
            <a:gdLst/>
            <a:ahLst/>
            <a:cxnLst/>
            <a:rect r="r" b="b" t="t" l="l"/>
            <a:pathLst>
              <a:path h="719636" w="637205">
                <a:moveTo>
                  <a:pt x="0" y="0"/>
                </a:moveTo>
                <a:lnTo>
                  <a:pt x="637205" y="0"/>
                </a:lnTo>
                <a:lnTo>
                  <a:pt x="637205" y="719635"/>
                </a:lnTo>
                <a:lnTo>
                  <a:pt x="0" y="7196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4990410" y="1064843"/>
            <a:ext cx="10298087" cy="2635250"/>
          </a:xfrm>
          <a:prstGeom prst="rect">
            <a:avLst/>
          </a:prstGeom>
        </p:spPr>
        <p:txBody>
          <a:bodyPr anchor="t" rtlCol="false" tIns="0" lIns="0" bIns="0" rIns="0">
            <a:spAutoFit/>
          </a:bodyPr>
          <a:lstStyle/>
          <a:p>
            <a:pPr algn="ctr">
              <a:lnSpc>
                <a:spcPts val="7000"/>
              </a:lnSpc>
            </a:pPr>
            <a:r>
              <a:rPr lang="en-US" sz="5000">
                <a:solidFill>
                  <a:srgbClr val="000000"/>
                </a:solidFill>
                <a:latin typeface="League Spartan"/>
                <a:ea typeface="League Spartan"/>
                <a:cs typeface="League Spartan"/>
                <a:sym typeface="League Spartan"/>
              </a:rPr>
              <a:t>Pandangan Ian Barbour tentang Hubungan Agama dan Ilmu Pengetahuan (IPTEK):</a:t>
            </a:r>
          </a:p>
        </p:txBody>
      </p:sp>
      <p:sp>
        <p:nvSpPr>
          <p:cNvPr name="TextBox 15" id="15"/>
          <p:cNvSpPr txBox="true"/>
          <p:nvPr/>
        </p:nvSpPr>
        <p:spPr>
          <a:xfrm rot="0">
            <a:off x="6583379" y="4738827"/>
            <a:ext cx="1510968" cy="457165"/>
          </a:xfrm>
          <a:prstGeom prst="rect">
            <a:avLst/>
          </a:prstGeom>
        </p:spPr>
        <p:txBody>
          <a:bodyPr anchor="t" rtlCol="false" tIns="0" lIns="0" bIns="0" rIns="0">
            <a:spAutoFit/>
          </a:bodyPr>
          <a:lstStyle/>
          <a:p>
            <a:pPr algn="ctr">
              <a:lnSpc>
                <a:spcPts val="3455"/>
              </a:lnSpc>
              <a:spcBef>
                <a:spcPct val="0"/>
              </a:spcBef>
            </a:pPr>
            <a:r>
              <a:rPr lang="en-US" sz="3455">
                <a:solidFill>
                  <a:srgbClr val="000000"/>
                </a:solidFill>
                <a:latin typeface="Monda"/>
                <a:ea typeface="Monda"/>
                <a:cs typeface="Monda"/>
                <a:sym typeface="Monda"/>
              </a:rPr>
              <a:t>Konflik</a:t>
            </a:r>
          </a:p>
        </p:txBody>
      </p:sp>
      <p:sp>
        <p:nvSpPr>
          <p:cNvPr name="TextBox 16" id="16"/>
          <p:cNvSpPr txBox="true"/>
          <p:nvPr/>
        </p:nvSpPr>
        <p:spPr>
          <a:xfrm rot="0">
            <a:off x="6531508" y="6941548"/>
            <a:ext cx="2886048" cy="457165"/>
          </a:xfrm>
          <a:prstGeom prst="rect">
            <a:avLst/>
          </a:prstGeom>
        </p:spPr>
        <p:txBody>
          <a:bodyPr anchor="t" rtlCol="false" tIns="0" lIns="0" bIns="0" rIns="0">
            <a:spAutoFit/>
          </a:bodyPr>
          <a:lstStyle/>
          <a:p>
            <a:pPr algn="ctr">
              <a:lnSpc>
                <a:spcPts val="3455"/>
              </a:lnSpc>
              <a:spcBef>
                <a:spcPct val="0"/>
              </a:spcBef>
            </a:pPr>
            <a:r>
              <a:rPr lang="en-US" sz="3455">
                <a:solidFill>
                  <a:srgbClr val="000000"/>
                </a:solidFill>
                <a:latin typeface="Monda"/>
                <a:ea typeface="Monda"/>
                <a:cs typeface="Monda"/>
                <a:sym typeface="Monda"/>
              </a:rPr>
              <a:t>Independensi</a:t>
            </a:r>
          </a:p>
        </p:txBody>
      </p:sp>
      <p:sp>
        <p:nvSpPr>
          <p:cNvPr name="TextBox 17" id="17"/>
          <p:cNvSpPr txBox="true"/>
          <p:nvPr/>
        </p:nvSpPr>
        <p:spPr>
          <a:xfrm rot="0">
            <a:off x="12048599" y="4738827"/>
            <a:ext cx="1359781" cy="457165"/>
          </a:xfrm>
          <a:prstGeom prst="rect">
            <a:avLst/>
          </a:prstGeom>
        </p:spPr>
        <p:txBody>
          <a:bodyPr anchor="t" rtlCol="false" tIns="0" lIns="0" bIns="0" rIns="0">
            <a:spAutoFit/>
          </a:bodyPr>
          <a:lstStyle/>
          <a:p>
            <a:pPr algn="ctr">
              <a:lnSpc>
                <a:spcPts val="3455"/>
              </a:lnSpc>
              <a:spcBef>
                <a:spcPct val="0"/>
              </a:spcBef>
            </a:pPr>
            <a:r>
              <a:rPr lang="en-US" sz="3455">
                <a:solidFill>
                  <a:srgbClr val="000000"/>
                </a:solidFill>
                <a:latin typeface="Monda"/>
                <a:ea typeface="Monda"/>
                <a:cs typeface="Monda"/>
                <a:sym typeface="Monda"/>
              </a:rPr>
              <a:t>Dialog</a:t>
            </a:r>
          </a:p>
        </p:txBody>
      </p:sp>
      <p:sp>
        <p:nvSpPr>
          <p:cNvPr name="TextBox 18" id="18"/>
          <p:cNvSpPr txBox="true"/>
          <p:nvPr/>
        </p:nvSpPr>
        <p:spPr>
          <a:xfrm rot="0">
            <a:off x="11996534" y="6881495"/>
            <a:ext cx="1948973" cy="457165"/>
          </a:xfrm>
          <a:prstGeom prst="rect">
            <a:avLst/>
          </a:prstGeom>
        </p:spPr>
        <p:txBody>
          <a:bodyPr anchor="t" rtlCol="false" tIns="0" lIns="0" bIns="0" rIns="0">
            <a:spAutoFit/>
          </a:bodyPr>
          <a:lstStyle/>
          <a:p>
            <a:pPr algn="ctr">
              <a:lnSpc>
                <a:spcPts val="3455"/>
              </a:lnSpc>
              <a:spcBef>
                <a:spcPct val="0"/>
              </a:spcBef>
            </a:pPr>
            <a:r>
              <a:rPr lang="en-US" sz="3455">
                <a:solidFill>
                  <a:srgbClr val="000000"/>
                </a:solidFill>
                <a:latin typeface="Monda"/>
                <a:ea typeface="Monda"/>
                <a:cs typeface="Monda"/>
                <a:sym typeface="Monda"/>
              </a:rPr>
              <a:t>Integrasi</a:t>
            </a:r>
          </a:p>
        </p:txBody>
      </p:sp>
      <p:sp>
        <p:nvSpPr>
          <p:cNvPr name="TextBox 19" id="19"/>
          <p:cNvSpPr txBox="true"/>
          <p:nvPr/>
        </p:nvSpPr>
        <p:spPr>
          <a:xfrm rot="0">
            <a:off x="6531508" y="5395044"/>
            <a:ext cx="4232502" cy="999707"/>
          </a:xfrm>
          <a:prstGeom prst="rect">
            <a:avLst/>
          </a:prstGeom>
        </p:spPr>
        <p:txBody>
          <a:bodyPr anchor="t" rtlCol="false" tIns="0" lIns="0" bIns="0" rIns="0">
            <a:spAutoFit/>
          </a:bodyPr>
          <a:lstStyle/>
          <a:p>
            <a:pPr algn="l">
              <a:lnSpc>
                <a:spcPts val="1986"/>
              </a:lnSpc>
              <a:spcBef>
                <a:spcPct val="0"/>
              </a:spcBef>
            </a:pPr>
            <a:r>
              <a:rPr lang="en-US" sz="1986">
                <a:solidFill>
                  <a:srgbClr val="000000"/>
                </a:solidFill>
                <a:latin typeface="Montserrat"/>
                <a:ea typeface="Montserrat"/>
                <a:cs typeface="Montserrat"/>
                <a:sym typeface="Montserrat"/>
              </a:rPr>
              <a:t>Agama dan sains dianggap bertentangan total. Harus memilih salah satu. Tokoh: Dawkins, Crick, Hawking.</a:t>
            </a:r>
          </a:p>
        </p:txBody>
      </p:sp>
      <p:sp>
        <p:nvSpPr>
          <p:cNvPr name="TextBox 20" id="20"/>
          <p:cNvSpPr txBox="true"/>
          <p:nvPr/>
        </p:nvSpPr>
        <p:spPr>
          <a:xfrm rot="0">
            <a:off x="6531508" y="7541460"/>
            <a:ext cx="3607945" cy="1246542"/>
          </a:xfrm>
          <a:prstGeom prst="rect">
            <a:avLst/>
          </a:prstGeom>
        </p:spPr>
        <p:txBody>
          <a:bodyPr anchor="t" rtlCol="false" tIns="0" lIns="0" bIns="0" rIns="0">
            <a:spAutoFit/>
          </a:bodyPr>
          <a:lstStyle/>
          <a:p>
            <a:pPr algn="l">
              <a:lnSpc>
                <a:spcPts val="1986"/>
              </a:lnSpc>
              <a:spcBef>
                <a:spcPct val="0"/>
              </a:spcBef>
            </a:pPr>
            <a:r>
              <a:rPr lang="en-US" sz="1986">
                <a:solidFill>
                  <a:srgbClr val="000000"/>
                </a:solidFill>
                <a:latin typeface="Montserrat"/>
                <a:ea typeface="Montserrat"/>
                <a:cs typeface="Montserrat"/>
                <a:sym typeface="Montserrat"/>
              </a:rPr>
              <a:t>Agama dan sains berdiri sendiri, tidak saling mengganggu. Agama bicara soal nilai, sains bicara soal fakta.</a:t>
            </a:r>
          </a:p>
        </p:txBody>
      </p:sp>
      <p:sp>
        <p:nvSpPr>
          <p:cNvPr name="TextBox 21" id="21"/>
          <p:cNvSpPr txBox="true"/>
          <p:nvPr/>
        </p:nvSpPr>
        <p:spPr>
          <a:xfrm rot="0">
            <a:off x="11996534" y="5395044"/>
            <a:ext cx="3897573" cy="999707"/>
          </a:xfrm>
          <a:prstGeom prst="rect">
            <a:avLst/>
          </a:prstGeom>
        </p:spPr>
        <p:txBody>
          <a:bodyPr anchor="t" rtlCol="false" tIns="0" lIns="0" bIns="0" rIns="0">
            <a:spAutoFit/>
          </a:bodyPr>
          <a:lstStyle/>
          <a:p>
            <a:pPr algn="l">
              <a:lnSpc>
                <a:spcPts val="1986"/>
              </a:lnSpc>
              <a:spcBef>
                <a:spcPct val="0"/>
              </a:spcBef>
            </a:pPr>
            <a:r>
              <a:rPr lang="en-US" sz="1986">
                <a:solidFill>
                  <a:srgbClr val="000000"/>
                </a:solidFill>
                <a:latin typeface="Montserrat"/>
                <a:ea typeface="Montserrat"/>
                <a:cs typeface="Montserrat"/>
                <a:sym typeface="Montserrat"/>
              </a:rPr>
              <a:t>Agama dan sains bisa berdialog, ada titik temu dalam metode dan konsep, tapi tetap berbeda.</a:t>
            </a:r>
          </a:p>
        </p:txBody>
      </p:sp>
      <p:sp>
        <p:nvSpPr>
          <p:cNvPr name="TextBox 22" id="22"/>
          <p:cNvSpPr txBox="true"/>
          <p:nvPr/>
        </p:nvSpPr>
        <p:spPr>
          <a:xfrm rot="0">
            <a:off x="11996534" y="7496866"/>
            <a:ext cx="3713341" cy="1246542"/>
          </a:xfrm>
          <a:prstGeom prst="rect">
            <a:avLst/>
          </a:prstGeom>
        </p:spPr>
        <p:txBody>
          <a:bodyPr anchor="t" rtlCol="false" tIns="0" lIns="0" bIns="0" rIns="0">
            <a:spAutoFit/>
          </a:bodyPr>
          <a:lstStyle/>
          <a:p>
            <a:pPr algn="l">
              <a:lnSpc>
                <a:spcPts val="1986"/>
              </a:lnSpc>
              <a:spcBef>
                <a:spcPct val="0"/>
              </a:spcBef>
            </a:pPr>
            <a:r>
              <a:rPr lang="en-US" sz="1986">
                <a:solidFill>
                  <a:srgbClr val="000000"/>
                </a:solidFill>
                <a:latin typeface="Montserrat"/>
                <a:ea typeface="Montserrat"/>
                <a:cs typeface="Montserrat"/>
                <a:sym typeface="Montserrat"/>
              </a:rPr>
              <a:t>Agama dan sains bisa digabung. Ilmu dari sains memperkaya pemahaman iman. Keduanya dianggap saling mendukung dan valid.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0518535">
            <a:off x="-1724521" y="2272751"/>
            <a:ext cx="4161518" cy="8603552"/>
          </a:xfrm>
          <a:custGeom>
            <a:avLst/>
            <a:gdLst/>
            <a:ahLst/>
            <a:cxnLst/>
            <a:rect r="r" b="b" t="t" l="l"/>
            <a:pathLst>
              <a:path h="8603552" w="4161518">
                <a:moveTo>
                  <a:pt x="0" y="0"/>
                </a:moveTo>
                <a:lnTo>
                  <a:pt x="4161519" y="0"/>
                </a:lnTo>
                <a:lnTo>
                  <a:pt x="4161519" y="8603552"/>
                </a:lnTo>
                <a:lnTo>
                  <a:pt x="0" y="8603552"/>
                </a:lnTo>
                <a:lnTo>
                  <a:pt x="0" y="0"/>
                </a:lnTo>
                <a:close/>
              </a:path>
            </a:pathLst>
          </a:custGeom>
          <a:blipFill>
            <a:blip r:embed="rId3"/>
            <a:stretch>
              <a:fillRect l="0" t="-32961" r="-138118" b="0"/>
            </a:stretch>
          </a:blipFill>
        </p:spPr>
      </p:sp>
      <p:sp>
        <p:nvSpPr>
          <p:cNvPr name="Freeform 4" id="4"/>
          <p:cNvSpPr/>
          <p:nvPr/>
        </p:nvSpPr>
        <p:spPr>
          <a:xfrm flipH="false" flipV="false" rot="-5940038">
            <a:off x="-1840355" y="5585880"/>
            <a:ext cx="7787404" cy="2047208"/>
          </a:xfrm>
          <a:custGeom>
            <a:avLst/>
            <a:gdLst/>
            <a:ahLst/>
            <a:cxnLst/>
            <a:rect r="r" b="b" t="t" l="l"/>
            <a:pathLst>
              <a:path h="2047208" w="7787404">
                <a:moveTo>
                  <a:pt x="0" y="0"/>
                </a:moveTo>
                <a:lnTo>
                  <a:pt x="7787404" y="0"/>
                </a:lnTo>
                <a:lnTo>
                  <a:pt x="7787404" y="2047208"/>
                </a:lnTo>
                <a:lnTo>
                  <a:pt x="0" y="2047208"/>
                </a:lnTo>
                <a:lnTo>
                  <a:pt x="0" y="0"/>
                </a:lnTo>
                <a:close/>
              </a:path>
            </a:pathLst>
          </a:custGeom>
          <a:blipFill>
            <a:blip r:embed="rId4"/>
            <a:stretch>
              <a:fillRect l="-7211" t="0" r="-33818" b="-17351"/>
            </a:stretch>
          </a:blipFill>
        </p:spPr>
      </p:sp>
      <p:sp>
        <p:nvSpPr>
          <p:cNvPr name="Freeform 5" id="5"/>
          <p:cNvSpPr/>
          <p:nvPr/>
        </p:nvSpPr>
        <p:spPr>
          <a:xfrm flipH="true" flipV="true" rot="5643335">
            <a:off x="15252291" y="7110447"/>
            <a:ext cx="5616416" cy="2092866"/>
          </a:xfrm>
          <a:custGeom>
            <a:avLst/>
            <a:gdLst/>
            <a:ahLst/>
            <a:cxnLst/>
            <a:rect r="r" b="b" t="t" l="l"/>
            <a:pathLst>
              <a:path h="2092866" w="5616416">
                <a:moveTo>
                  <a:pt x="5616416" y="2092866"/>
                </a:moveTo>
                <a:lnTo>
                  <a:pt x="0" y="2092866"/>
                </a:lnTo>
                <a:lnTo>
                  <a:pt x="0" y="0"/>
                </a:lnTo>
                <a:lnTo>
                  <a:pt x="5616416" y="0"/>
                </a:lnTo>
                <a:lnTo>
                  <a:pt x="5616416" y="2092866"/>
                </a:lnTo>
                <a:close/>
              </a:path>
            </a:pathLst>
          </a:custGeom>
          <a:blipFill>
            <a:blip r:embed="rId5"/>
            <a:stretch>
              <a:fillRect l="-61959" t="-48319" r="0" b="0"/>
            </a:stretch>
          </a:blipFill>
        </p:spPr>
      </p:sp>
      <p:sp>
        <p:nvSpPr>
          <p:cNvPr name="Freeform 6" id="6"/>
          <p:cNvSpPr/>
          <p:nvPr/>
        </p:nvSpPr>
        <p:spPr>
          <a:xfrm flipH="true" flipV="false" rot="-4547760">
            <a:off x="15126240" y="8854503"/>
            <a:ext cx="4789664" cy="1704817"/>
          </a:xfrm>
          <a:custGeom>
            <a:avLst/>
            <a:gdLst/>
            <a:ahLst/>
            <a:cxnLst/>
            <a:rect r="r" b="b" t="t" l="l"/>
            <a:pathLst>
              <a:path h="1704817" w="4789664">
                <a:moveTo>
                  <a:pt x="4789664" y="0"/>
                </a:moveTo>
                <a:lnTo>
                  <a:pt x="0" y="0"/>
                </a:lnTo>
                <a:lnTo>
                  <a:pt x="0" y="1704817"/>
                </a:lnTo>
                <a:lnTo>
                  <a:pt x="4789664" y="1704817"/>
                </a:lnTo>
                <a:lnTo>
                  <a:pt x="4789664" y="0"/>
                </a:lnTo>
                <a:close/>
              </a:path>
            </a:pathLst>
          </a:custGeom>
          <a:blipFill>
            <a:blip r:embed="rId4"/>
            <a:stretch>
              <a:fillRect l="0" t="-5580" r="-144124" b="-44453"/>
            </a:stretch>
          </a:blipFill>
        </p:spPr>
      </p:sp>
      <p:sp>
        <p:nvSpPr>
          <p:cNvPr name="Freeform 7" id="7"/>
          <p:cNvSpPr/>
          <p:nvPr/>
        </p:nvSpPr>
        <p:spPr>
          <a:xfrm flipH="false" flipV="false" rot="0">
            <a:off x="1100143" y="4573170"/>
            <a:ext cx="3091673" cy="4685130"/>
          </a:xfrm>
          <a:custGeom>
            <a:avLst/>
            <a:gdLst/>
            <a:ahLst/>
            <a:cxnLst/>
            <a:rect r="r" b="b" t="t" l="l"/>
            <a:pathLst>
              <a:path h="4685130" w="3091673">
                <a:moveTo>
                  <a:pt x="0" y="0"/>
                </a:moveTo>
                <a:lnTo>
                  <a:pt x="3091673" y="0"/>
                </a:lnTo>
                <a:lnTo>
                  <a:pt x="3091673" y="4685130"/>
                </a:lnTo>
                <a:lnTo>
                  <a:pt x="0" y="4685130"/>
                </a:lnTo>
                <a:lnTo>
                  <a:pt x="0" y="0"/>
                </a:lnTo>
                <a:close/>
              </a:path>
            </a:pathLst>
          </a:custGeom>
          <a:blipFill>
            <a:blip r:embed="rId6"/>
            <a:stretch>
              <a:fillRect l="0" t="0" r="0" b="0"/>
            </a:stretch>
          </a:blipFill>
        </p:spPr>
      </p:sp>
      <p:sp>
        <p:nvSpPr>
          <p:cNvPr name="Freeform 8" id="8"/>
          <p:cNvSpPr/>
          <p:nvPr/>
        </p:nvSpPr>
        <p:spPr>
          <a:xfrm flipH="false" flipV="false" rot="-3046248">
            <a:off x="16502916" y="-2455638"/>
            <a:ext cx="4161518" cy="5755817"/>
          </a:xfrm>
          <a:custGeom>
            <a:avLst/>
            <a:gdLst/>
            <a:ahLst/>
            <a:cxnLst/>
            <a:rect r="r" b="b" t="t" l="l"/>
            <a:pathLst>
              <a:path h="5755817" w="4161518">
                <a:moveTo>
                  <a:pt x="0" y="0"/>
                </a:moveTo>
                <a:lnTo>
                  <a:pt x="4161519" y="0"/>
                </a:lnTo>
                <a:lnTo>
                  <a:pt x="4161519" y="5755817"/>
                </a:lnTo>
                <a:lnTo>
                  <a:pt x="0" y="5755817"/>
                </a:lnTo>
                <a:lnTo>
                  <a:pt x="0" y="0"/>
                </a:lnTo>
                <a:close/>
              </a:path>
            </a:pathLst>
          </a:custGeom>
          <a:blipFill>
            <a:blip r:embed="rId3"/>
            <a:stretch>
              <a:fillRect l="0" t="-49268" r="-138118" b="-49475"/>
            </a:stretch>
          </a:blipFill>
        </p:spPr>
      </p:sp>
      <p:sp>
        <p:nvSpPr>
          <p:cNvPr name="Freeform 9" id="9"/>
          <p:cNvSpPr/>
          <p:nvPr/>
        </p:nvSpPr>
        <p:spPr>
          <a:xfrm flipH="true" flipV="false" rot="-4289388">
            <a:off x="16643293" y="655532"/>
            <a:ext cx="1232013" cy="1028171"/>
          </a:xfrm>
          <a:custGeom>
            <a:avLst/>
            <a:gdLst/>
            <a:ahLst/>
            <a:cxnLst/>
            <a:rect r="r" b="b" t="t" l="l"/>
            <a:pathLst>
              <a:path h="1028171" w="1232013">
                <a:moveTo>
                  <a:pt x="1232014" y="0"/>
                </a:moveTo>
                <a:lnTo>
                  <a:pt x="0" y="0"/>
                </a:lnTo>
                <a:lnTo>
                  <a:pt x="0" y="1028171"/>
                </a:lnTo>
                <a:lnTo>
                  <a:pt x="1232014" y="1028171"/>
                </a:lnTo>
                <a:lnTo>
                  <a:pt x="12320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341992" y="4612775"/>
            <a:ext cx="466201" cy="652444"/>
          </a:xfrm>
          <a:custGeom>
            <a:avLst/>
            <a:gdLst/>
            <a:ahLst/>
            <a:cxnLst/>
            <a:rect r="r" b="b" t="t" l="l"/>
            <a:pathLst>
              <a:path h="652444" w="466201">
                <a:moveTo>
                  <a:pt x="0" y="0"/>
                </a:moveTo>
                <a:lnTo>
                  <a:pt x="466201" y="0"/>
                </a:lnTo>
                <a:lnTo>
                  <a:pt x="466201" y="652444"/>
                </a:lnTo>
                <a:lnTo>
                  <a:pt x="0" y="6524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292342" y="6814820"/>
            <a:ext cx="565502" cy="643946"/>
          </a:xfrm>
          <a:custGeom>
            <a:avLst/>
            <a:gdLst/>
            <a:ahLst/>
            <a:cxnLst/>
            <a:rect r="r" b="b" t="t" l="l"/>
            <a:pathLst>
              <a:path h="643946" w="565502">
                <a:moveTo>
                  <a:pt x="0" y="0"/>
                </a:moveTo>
                <a:lnTo>
                  <a:pt x="565502" y="0"/>
                </a:lnTo>
                <a:lnTo>
                  <a:pt x="565502" y="643946"/>
                </a:lnTo>
                <a:lnTo>
                  <a:pt x="0" y="6439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631963" y="4573170"/>
            <a:ext cx="637205" cy="731655"/>
          </a:xfrm>
          <a:custGeom>
            <a:avLst/>
            <a:gdLst/>
            <a:ahLst/>
            <a:cxnLst/>
            <a:rect r="r" b="b" t="t" l="l"/>
            <a:pathLst>
              <a:path h="731655" w="637205">
                <a:moveTo>
                  <a:pt x="0" y="0"/>
                </a:moveTo>
                <a:lnTo>
                  <a:pt x="637205" y="0"/>
                </a:lnTo>
                <a:lnTo>
                  <a:pt x="637205" y="731655"/>
                </a:lnTo>
                <a:lnTo>
                  <a:pt x="0" y="7316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9688082" y="6739131"/>
            <a:ext cx="637205" cy="719636"/>
          </a:xfrm>
          <a:custGeom>
            <a:avLst/>
            <a:gdLst/>
            <a:ahLst/>
            <a:cxnLst/>
            <a:rect r="r" b="b" t="t" l="l"/>
            <a:pathLst>
              <a:path h="719636" w="637205">
                <a:moveTo>
                  <a:pt x="0" y="0"/>
                </a:moveTo>
                <a:lnTo>
                  <a:pt x="637205" y="0"/>
                </a:lnTo>
                <a:lnTo>
                  <a:pt x="637205" y="719635"/>
                </a:lnTo>
                <a:lnTo>
                  <a:pt x="0" y="7196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4950303" y="1757193"/>
            <a:ext cx="10088158" cy="1749425"/>
          </a:xfrm>
          <a:prstGeom prst="rect">
            <a:avLst/>
          </a:prstGeom>
        </p:spPr>
        <p:txBody>
          <a:bodyPr anchor="t" rtlCol="false" tIns="0" lIns="0" bIns="0" rIns="0">
            <a:spAutoFit/>
          </a:bodyPr>
          <a:lstStyle/>
          <a:p>
            <a:pPr algn="ctr">
              <a:lnSpc>
                <a:spcPts val="7000"/>
              </a:lnSpc>
            </a:pPr>
            <a:r>
              <a:rPr lang="en-US" sz="5000">
                <a:solidFill>
                  <a:srgbClr val="000000"/>
                </a:solidFill>
                <a:latin typeface="League Spartan"/>
                <a:ea typeface="League Spartan"/>
                <a:cs typeface="League Spartan"/>
                <a:sym typeface="League Spartan"/>
              </a:rPr>
              <a:t>Pandangan Islam tentang Hubungan Ilmu Pengetahuan:</a:t>
            </a:r>
          </a:p>
        </p:txBody>
      </p:sp>
      <p:sp>
        <p:nvSpPr>
          <p:cNvPr name="TextBox 15" id="15"/>
          <p:cNvSpPr txBox="true"/>
          <p:nvPr/>
        </p:nvSpPr>
        <p:spPr>
          <a:xfrm rot="0">
            <a:off x="5180995" y="4824248"/>
            <a:ext cx="4079493" cy="1734820"/>
          </a:xfrm>
          <a:prstGeom prst="rect">
            <a:avLst/>
          </a:prstGeom>
        </p:spPr>
        <p:txBody>
          <a:bodyPr anchor="t" rtlCol="false" tIns="0" lIns="0" bIns="0" rIns="0">
            <a:spAutoFit/>
          </a:bodyPr>
          <a:lstStyle/>
          <a:p>
            <a:pPr algn="l">
              <a:lnSpc>
                <a:spcPts val="2300"/>
              </a:lnSpc>
            </a:pPr>
            <a:r>
              <a:rPr lang="en-US" sz="2300">
                <a:solidFill>
                  <a:srgbClr val="000000"/>
                </a:solidFill>
                <a:latin typeface="Monda"/>
                <a:ea typeface="Monda"/>
                <a:cs typeface="Monda"/>
                <a:sym typeface="Monda"/>
              </a:rPr>
              <a:t>Islam sangat menghargai ilmu. Ayat pertama Alquran (Al-‘Alaq [96]: 1–5) memerintahkan membaca dan menulis.</a:t>
            </a:r>
          </a:p>
          <a:p>
            <a:pPr algn="ctr">
              <a:lnSpc>
                <a:spcPts val="2300"/>
              </a:lnSpc>
              <a:spcBef>
                <a:spcPct val="0"/>
              </a:spcBef>
            </a:pPr>
          </a:p>
        </p:txBody>
      </p:sp>
      <p:sp>
        <p:nvSpPr>
          <p:cNvPr name="TextBox 16" id="16"/>
          <p:cNvSpPr txBox="true"/>
          <p:nvPr/>
        </p:nvSpPr>
        <p:spPr>
          <a:xfrm rot="0">
            <a:off x="10640643" y="6852920"/>
            <a:ext cx="5466448" cy="2306320"/>
          </a:xfrm>
          <a:prstGeom prst="rect">
            <a:avLst/>
          </a:prstGeom>
        </p:spPr>
        <p:txBody>
          <a:bodyPr anchor="t" rtlCol="false" tIns="0" lIns="0" bIns="0" rIns="0">
            <a:spAutoFit/>
          </a:bodyPr>
          <a:lstStyle/>
          <a:p>
            <a:pPr algn="just">
              <a:lnSpc>
                <a:spcPts val="2300"/>
              </a:lnSpc>
              <a:spcBef>
                <a:spcPct val="0"/>
              </a:spcBef>
            </a:pPr>
            <a:r>
              <a:rPr lang="en-US" sz="2300">
                <a:solidFill>
                  <a:srgbClr val="000000"/>
                </a:solidFill>
                <a:latin typeface="Monda"/>
                <a:ea typeface="Monda"/>
                <a:cs typeface="Monda"/>
                <a:sym typeface="Monda"/>
              </a:rPr>
              <a:t>2 jenis ilmu dalam islam:</a:t>
            </a:r>
          </a:p>
          <a:p>
            <a:pPr algn="just" marL="496571" indent="-248285" lvl="1">
              <a:lnSpc>
                <a:spcPts val="2300"/>
              </a:lnSpc>
              <a:buFont typeface="Arial"/>
              <a:buChar char="•"/>
            </a:pPr>
            <a:r>
              <a:rPr lang="en-US" sz="2300">
                <a:solidFill>
                  <a:srgbClr val="000000"/>
                </a:solidFill>
                <a:latin typeface="Monda"/>
                <a:ea typeface="Monda"/>
                <a:cs typeface="Monda"/>
                <a:sym typeface="Monda"/>
              </a:rPr>
              <a:t>Ilmu Laduni: Diberikan langsung oleh Allah tanpa usaha manusia (Q.S. Al-Kahfi [18]: 65).</a:t>
            </a:r>
          </a:p>
          <a:p>
            <a:pPr algn="just" marL="496571" indent="-248285" lvl="1">
              <a:lnSpc>
                <a:spcPts val="2300"/>
              </a:lnSpc>
              <a:buFont typeface="Arial"/>
              <a:buChar char="•"/>
            </a:pPr>
            <a:r>
              <a:rPr lang="en-US" sz="2300">
                <a:solidFill>
                  <a:srgbClr val="000000"/>
                </a:solidFill>
                <a:latin typeface="Monda"/>
                <a:ea typeface="Monda"/>
                <a:cs typeface="Monda"/>
                <a:sym typeface="Monda"/>
              </a:rPr>
              <a:t>Ilmu Kasbi: Dicapai melalui usaha manusia. Inilah yang paling banyak disebut dan ditekankan dalam Islam.</a:t>
            </a:r>
          </a:p>
        </p:txBody>
      </p:sp>
      <p:sp>
        <p:nvSpPr>
          <p:cNvPr name="TextBox 17" id="17"/>
          <p:cNvSpPr txBox="true"/>
          <p:nvPr/>
        </p:nvSpPr>
        <p:spPr>
          <a:xfrm rot="0">
            <a:off x="5180995" y="6905043"/>
            <a:ext cx="4069935" cy="1163320"/>
          </a:xfrm>
          <a:prstGeom prst="rect">
            <a:avLst/>
          </a:prstGeom>
        </p:spPr>
        <p:txBody>
          <a:bodyPr anchor="t" rtlCol="false" tIns="0" lIns="0" bIns="0" rIns="0">
            <a:spAutoFit/>
          </a:bodyPr>
          <a:lstStyle/>
          <a:p>
            <a:pPr algn="l">
              <a:lnSpc>
                <a:spcPts val="2300"/>
              </a:lnSpc>
              <a:spcBef>
                <a:spcPct val="0"/>
              </a:spcBef>
            </a:pPr>
            <a:r>
              <a:rPr lang="en-US" sz="2300">
                <a:solidFill>
                  <a:srgbClr val="000000"/>
                </a:solidFill>
                <a:latin typeface="Monda"/>
                <a:ea typeface="Monda"/>
                <a:cs typeface="Monda"/>
                <a:sym typeface="Monda"/>
              </a:rPr>
              <a:t>Kata “ilmu” muncul 854 kali dalam Alquran, menunjukkan pentingnya ilmu dalam Islam.</a:t>
            </a:r>
          </a:p>
        </p:txBody>
      </p:sp>
      <p:sp>
        <p:nvSpPr>
          <p:cNvPr name="TextBox 18" id="18"/>
          <p:cNvSpPr txBox="true"/>
          <p:nvPr/>
        </p:nvSpPr>
        <p:spPr>
          <a:xfrm rot="0">
            <a:off x="10640643" y="4686052"/>
            <a:ext cx="5653748" cy="877570"/>
          </a:xfrm>
          <a:prstGeom prst="rect">
            <a:avLst/>
          </a:prstGeom>
        </p:spPr>
        <p:txBody>
          <a:bodyPr anchor="t" rtlCol="false" tIns="0" lIns="0" bIns="0" rIns="0">
            <a:spAutoFit/>
          </a:bodyPr>
          <a:lstStyle/>
          <a:p>
            <a:pPr algn="l">
              <a:lnSpc>
                <a:spcPts val="2300"/>
              </a:lnSpc>
              <a:spcBef>
                <a:spcPct val="0"/>
              </a:spcBef>
            </a:pPr>
            <a:r>
              <a:rPr lang="en-US" sz="2300">
                <a:solidFill>
                  <a:srgbClr val="000000"/>
                </a:solidFill>
                <a:latin typeface="Monda"/>
                <a:ea typeface="Monda"/>
                <a:cs typeface="Monda"/>
                <a:sym typeface="Monda"/>
              </a:rPr>
              <a:t>Ilmu adalah keunggulan manusia untuk menjalankan tugas sebagai khalifah di bumi (Q.S. Al-Baqarah [2]: 31–32).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TextBox 3" id="3"/>
          <p:cNvSpPr txBox="true"/>
          <p:nvPr/>
        </p:nvSpPr>
        <p:spPr>
          <a:xfrm rot="0">
            <a:off x="3423675" y="2321386"/>
            <a:ext cx="7891713" cy="2362200"/>
          </a:xfrm>
          <a:prstGeom prst="rect">
            <a:avLst/>
          </a:prstGeom>
        </p:spPr>
        <p:txBody>
          <a:bodyPr anchor="t" rtlCol="false" tIns="0" lIns="0" bIns="0" rIns="0">
            <a:spAutoFit/>
          </a:bodyPr>
          <a:lstStyle/>
          <a:p>
            <a:pPr algn="l">
              <a:lnSpc>
                <a:spcPts val="9000"/>
              </a:lnSpc>
            </a:pPr>
            <a:r>
              <a:rPr lang="en-US" sz="9000">
                <a:solidFill>
                  <a:srgbClr val="233359"/>
                </a:solidFill>
                <a:latin typeface="Lucidity Condensed"/>
                <a:ea typeface="Lucidity Condensed"/>
                <a:cs typeface="Lucidity Condensed"/>
                <a:sym typeface="Lucidity Condensed"/>
              </a:rPr>
              <a:t>Sumber ilmu pengetahuan</a:t>
            </a:r>
          </a:p>
        </p:txBody>
      </p:sp>
      <p:sp>
        <p:nvSpPr>
          <p:cNvPr name="TextBox 4" id="4"/>
          <p:cNvSpPr txBox="true"/>
          <p:nvPr/>
        </p:nvSpPr>
        <p:spPr>
          <a:xfrm rot="0">
            <a:off x="3428387" y="5095875"/>
            <a:ext cx="8144485" cy="3189605"/>
          </a:xfrm>
          <a:prstGeom prst="rect">
            <a:avLst/>
          </a:prstGeom>
        </p:spPr>
        <p:txBody>
          <a:bodyPr anchor="t" rtlCol="false" tIns="0" lIns="0" bIns="0" rIns="0">
            <a:spAutoFit/>
          </a:bodyPr>
          <a:lstStyle/>
          <a:p>
            <a:pPr algn="l" marL="496571" indent="-248285" lvl="1">
              <a:lnSpc>
                <a:spcPts val="3220"/>
              </a:lnSpc>
              <a:buAutoNum type="arabicPeriod" startAt="1"/>
            </a:pPr>
            <a:r>
              <a:rPr lang="en-US" sz="2300">
                <a:solidFill>
                  <a:srgbClr val="000000"/>
                </a:solidFill>
                <a:latin typeface="Montserrat"/>
                <a:ea typeface="Montserrat"/>
                <a:cs typeface="Montserrat"/>
                <a:sym typeface="Montserrat"/>
              </a:rPr>
              <a:t>Wahyu (ayat qauliyah) – Sumber absolut, seperti Al-Quran dan Hadis.</a:t>
            </a:r>
          </a:p>
          <a:p>
            <a:pPr algn="l" marL="496571" indent="-248285" lvl="1">
              <a:lnSpc>
                <a:spcPts val="3220"/>
              </a:lnSpc>
              <a:buAutoNum type="arabicPeriod" startAt="1"/>
            </a:pPr>
            <a:r>
              <a:rPr lang="en-US" sz="2300">
                <a:solidFill>
                  <a:srgbClr val="000000"/>
                </a:solidFill>
                <a:latin typeface="Montserrat"/>
                <a:ea typeface="Montserrat"/>
                <a:cs typeface="Montserrat"/>
                <a:sym typeface="Montserrat"/>
              </a:rPr>
              <a:t>Akal (ayat kauniyah dan insaniyah) – Sumber relatif, diperoleh lewat pengamatan dan penalaran.</a:t>
            </a:r>
          </a:p>
          <a:p>
            <a:pPr algn="l" marL="496571" indent="-248285" lvl="1">
              <a:lnSpc>
                <a:spcPts val="3220"/>
              </a:lnSpc>
              <a:buAutoNum type="arabicPeriod" startAt="1"/>
            </a:pPr>
            <a:r>
              <a:rPr lang="en-US" sz="2300">
                <a:solidFill>
                  <a:srgbClr val="000000"/>
                </a:solidFill>
                <a:latin typeface="Montserrat"/>
                <a:ea typeface="Montserrat"/>
                <a:cs typeface="Montserrat"/>
                <a:sym typeface="Montserrat"/>
              </a:rPr>
              <a:t>Gabungan – Idealnya, keduanya berjalan seimbang: wahyu memberi arah, akal mengembangkan pemahaman.</a:t>
            </a:r>
          </a:p>
          <a:p>
            <a:pPr algn="l">
              <a:lnSpc>
                <a:spcPts val="3220"/>
              </a:lnSpc>
            </a:pPr>
          </a:p>
        </p:txBody>
      </p:sp>
      <p:sp>
        <p:nvSpPr>
          <p:cNvPr name="Freeform 5" id="5"/>
          <p:cNvSpPr/>
          <p:nvPr/>
        </p:nvSpPr>
        <p:spPr>
          <a:xfrm flipH="false" flipV="false" rot="-1523944">
            <a:off x="15193054" y="-2152806"/>
            <a:ext cx="5055516" cy="9977703"/>
          </a:xfrm>
          <a:custGeom>
            <a:avLst/>
            <a:gdLst/>
            <a:ahLst/>
            <a:cxnLst/>
            <a:rect r="r" b="b" t="t" l="l"/>
            <a:pathLst>
              <a:path h="9977703" w="5055516">
                <a:moveTo>
                  <a:pt x="0" y="0"/>
                </a:moveTo>
                <a:lnTo>
                  <a:pt x="5055516" y="0"/>
                </a:lnTo>
                <a:lnTo>
                  <a:pt x="5055516" y="9977703"/>
                </a:lnTo>
                <a:lnTo>
                  <a:pt x="0" y="9977703"/>
                </a:lnTo>
                <a:lnTo>
                  <a:pt x="0" y="0"/>
                </a:lnTo>
                <a:close/>
              </a:path>
            </a:pathLst>
          </a:custGeom>
          <a:blipFill>
            <a:blip r:embed="rId3"/>
            <a:stretch>
              <a:fillRect l="0" t="-3789" r="-138118" b="-35489"/>
            </a:stretch>
          </a:blipFill>
        </p:spPr>
      </p:sp>
      <p:sp>
        <p:nvSpPr>
          <p:cNvPr name="Freeform 6" id="6"/>
          <p:cNvSpPr/>
          <p:nvPr/>
        </p:nvSpPr>
        <p:spPr>
          <a:xfrm flipH="false" flipV="false" rot="3290968">
            <a:off x="10499738" y="1868105"/>
            <a:ext cx="10797409" cy="2500069"/>
          </a:xfrm>
          <a:custGeom>
            <a:avLst/>
            <a:gdLst/>
            <a:ahLst/>
            <a:cxnLst/>
            <a:rect r="r" b="b" t="t" l="l"/>
            <a:pathLst>
              <a:path h="2500069" w="10797409">
                <a:moveTo>
                  <a:pt x="0" y="0"/>
                </a:moveTo>
                <a:lnTo>
                  <a:pt x="10797409" y="0"/>
                </a:lnTo>
                <a:lnTo>
                  <a:pt x="10797409" y="2500069"/>
                </a:lnTo>
                <a:lnTo>
                  <a:pt x="0" y="2500069"/>
                </a:lnTo>
                <a:lnTo>
                  <a:pt x="0" y="0"/>
                </a:lnTo>
                <a:close/>
              </a:path>
            </a:pathLst>
          </a:custGeom>
          <a:blipFill>
            <a:blip r:embed="rId4"/>
            <a:stretch>
              <a:fillRect l="-7211" t="-13536" r="-33818" b="-19700"/>
            </a:stretch>
          </a:blipFill>
        </p:spPr>
      </p:sp>
      <p:sp>
        <p:nvSpPr>
          <p:cNvPr name="Freeform 7" id="7"/>
          <p:cNvSpPr/>
          <p:nvPr/>
        </p:nvSpPr>
        <p:spPr>
          <a:xfrm flipH="false" flipV="false" rot="-10733154">
            <a:off x="11855687" y="4256357"/>
            <a:ext cx="1232013" cy="1028171"/>
          </a:xfrm>
          <a:custGeom>
            <a:avLst/>
            <a:gdLst/>
            <a:ahLst/>
            <a:cxnLst/>
            <a:rect r="r" b="b" t="t" l="l"/>
            <a:pathLst>
              <a:path h="1028171" w="1232013">
                <a:moveTo>
                  <a:pt x="0" y="0"/>
                </a:moveTo>
                <a:lnTo>
                  <a:pt x="1232013" y="0"/>
                </a:lnTo>
                <a:lnTo>
                  <a:pt x="1232013" y="1028171"/>
                </a:lnTo>
                <a:lnTo>
                  <a:pt x="0" y="1028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891303">
            <a:off x="11192397" y="7428255"/>
            <a:ext cx="9999964" cy="3703295"/>
          </a:xfrm>
          <a:custGeom>
            <a:avLst/>
            <a:gdLst/>
            <a:ahLst/>
            <a:cxnLst/>
            <a:rect r="r" b="b" t="t" l="l"/>
            <a:pathLst>
              <a:path h="3703295" w="9999964">
                <a:moveTo>
                  <a:pt x="9999964" y="0"/>
                </a:moveTo>
                <a:lnTo>
                  <a:pt x="0" y="0"/>
                </a:lnTo>
                <a:lnTo>
                  <a:pt x="0" y="3703295"/>
                </a:lnTo>
                <a:lnTo>
                  <a:pt x="9999964" y="3703295"/>
                </a:lnTo>
                <a:lnTo>
                  <a:pt x="9999964" y="0"/>
                </a:lnTo>
                <a:close/>
              </a:path>
            </a:pathLst>
          </a:custGeom>
          <a:blipFill>
            <a:blip r:embed="rId7"/>
            <a:stretch>
              <a:fillRect l="-40095" t="-29094" r="0" b="0"/>
            </a:stretch>
          </a:blipFill>
        </p:spPr>
      </p:sp>
      <p:sp>
        <p:nvSpPr>
          <p:cNvPr name="Freeform 9" id="9"/>
          <p:cNvSpPr/>
          <p:nvPr/>
        </p:nvSpPr>
        <p:spPr>
          <a:xfrm flipH="false" flipV="false" rot="-7242567">
            <a:off x="14813313" y="4733239"/>
            <a:ext cx="5369100" cy="5604735"/>
          </a:xfrm>
          <a:custGeom>
            <a:avLst/>
            <a:gdLst/>
            <a:ahLst/>
            <a:cxnLst/>
            <a:rect r="r" b="b" t="t" l="l"/>
            <a:pathLst>
              <a:path h="5604735" w="5369100">
                <a:moveTo>
                  <a:pt x="0" y="0"/>
                </a:moveTo>
                <a:lnTo>
                  <a:pt x="5369100" y="0"/>
                </a:lnTo>
                <a:lnTo>
                  <a:pt x="5369100" y="5604734"/>
                </a:lnTo>
                <a:lnTo>
                  <a:pt x="0" y="5604734"/>
                </a:lnTo>
                <a:lnTo>
                  <a:pt x="0" y="0"/>
                </a:lnTo>
                <a:close/>
              </a:path>
            </a:pathLst>
          </a:custGeom>
          <a:blipFill>
            <a:blip r:embed="rId8"/>
            <a:stretch>
              <a:fillRect l="-5310" t="0" r="0" b="0"/>
            </a:stretch>
          </a:blipFill>
        </p:spPr>
      </p:sp>
      <p:sp>
        <p:nvSpPr>
          <p:cNvPr name="Freeform 10" id="10"/>
          <p:cNvSpPr/>
          <p:nvPr/>
        </p:nvSpPr>
        <p:spPr>
          <a:xfrm flipH="false" flipV="false" rot="-5940038">
            <a:off x="-4269058" y="3903696"/>
            <a:ext cx="10595516" cy="2785424"/>
          </a:xfrm>
          <a:custGeom>
            <a:avLst/>
            <a:gdLst/>
            <a:ahLst/>
            <a:cxnLst/>
            <a:rect r="r" b="b" t="t" l="l"/>
            <a:pathLst>
              <a:path h="2785424" w="10595516">
                <a:moveTo>
                  <a:pt x="0" y="0"/>
                </a:moveTo>
                <a:lnTo>
                  <a:pt x="10595516" y="0"/>
                </a:lnTo>
                <a:lnTo>
                  <a:pt x="10595516" y="2785424"/>
                </a:lnTo>
                <a:lnTo>
                  <a:pt x="0" y="2785424"/>
                </a:lnTo>
                <a:lnTo>
                  <a:pt x="0" y="0"/>
                </a:lnTo>
                <a:close/>
              </a:path>
            </a:pathLst>
          </a:custGeom>
          <a:blipFill>
            <a:blip r:embed="rId4"/>
            <a:stretch>
              <a:fillRect l="-7211" t="0" r="-33818" b="-17351"/>
            </a:stretch>
          </a:blipFill>
        </p:spPr>
      </p:sp>
      <p:sp>
        <p:nvSpPr>
          <p:cNvPr name="Freeform 11" id="11"/>
          <p:cNvSpPr/>
          <p:nvPr/>
        </p:nvSpPr>
        <p:spPr>
          <a:xfrm flipH="false" flipV="false" rot="10518535">
            <a:off x="-700815" y="-778281"/>
            <a:ext cx="2278029" cy="11705965"/>
          </a:xfrm>
          <a:custGeom>
            <a:avLst/>
            <a:gdLst/>
            <a:ahLst/>
            <a:cxnLst/>
            <a:rect r="r" b="b" t="t" l="l"/>
            <a:pathLst>
              <a:path h="11705965" w="2278029">
                <a:moveTo>
                  <a:pt x="0" y="0"/>
                </a:moveTo>
                <a:lnTo>
                  <a:pt x="2278030" y="0"/>
                </a:lnTo>
                <a:lnTo>
                  <a:pt x="2278030" y="11705965"/>
                </a:lnTo>
                <a:lnTo>
                  <a:pt x="0" y="11705965"/>
                </a:lnTo>
                <a:lnTo>
                  <a:pt x="0" y="0"/>
                </a:lnTo>
                <a:close/>
              </a:path>
            </a:pathLst>
          </a:custGeom>
          <a:blipFill>
            <a:blip r:embed="rId3"/>
            <a:stretch>
              <a:fillRect l="-1701" t="-32961" r="-490153" b="0"/>
            </a:stretch>
          </a:blipFill>
        </p:spPr>
      </p:sp>
      <p:sp>
        <p:nvSpPr>
          <p:cNvPr name="Freeform 12" id="12"/>
          <p:cNvSpPr/>
          <p:nvPr/>
        </p:nvSpPr>
        <p:spPr>
          <a:xfrm flipH="false" flipV="false" rot="0">
            <a:off x="13630979" y="1028700"/>
            <a:ext cx="3387978" cy="3741742"/>
          </a:xfrm>
          <a:custGeom>
            <a:avLst/>
            <a:gdLst/>
            <a:ahLst/>
            <a:cxnLst/>
            <a:rect r="r" b="b" t="t" l="l"/>
            <a:pathLst>
              <a:path h="3741742" w="3387978">
                <a:moveTo>
                  <a:pt x="0" y="0"/>
                </a:moveTo>
                <a:lnTo>
                  <a:pt x="3387978" y="0"/>
                </a:lnTo>
                <a:lnTo>
                  <a:pt x="3387978" y="3741742"/>
                </a:lnTo>
                <a:lnTo>
                  <a:pt x="0" y="37417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DAGnCYiS97g</dc:identifier>
  <dcterms:modified xsi:type="dcterms:W3CDTF">2011-08-01T06:04:30Z</dcterms:modified>
  <cp:revision>1</cp:revision>
  <dc:title>Biru Abu Ilustratif Scrapbook Presentasi Sejarah</dc:title>
</cp:coreProperties>
</file>